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05" r:id="rId2"/>
    <p:sldId id="283" r:id="rId3"/>
    <p:sldId id="282" r:id="rId4"/>
    <p:sldId id="285" r:id="rId5"/>
    <p:sldId id="287" r:id="rId6"/>
    <p:sldId id="290" r:id="rId7"/>
    <p:sldId id="288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300" r:id="rId16"/>
    <p:sldId id="301" r:id="rId17"/>
    <p:sldId id="302" r:id="rId18"/>
    <p:sldId id="303" r:id="rId19"/>
    <p:sldId id="304" r:id="rId20"/>
    <p:sldId id="306" r:id="rId21"/>
    <p:sldId id="308" r:id="rId22"/>
    <p:sldId id="307" r:id="rId23"/>
    <p:sldId id="309" r:id="rId24"/>
  </p:sldIdLst>
  <p:sldSz cx="9144000" cy="6858000" type="screen4x3"/>
  <p:notesSz cx="6858000" cy="9144000"/>
  <p:defaultTextStyle>
    <a:defPPr>
      <a:defRPr lang="de-DE"/>
    </a:defPPr>
    <a:lvl1pPr algn="ctr" rtl="0" fontAlgn="base">
      <a:spcBef>
        <a:spcPct val="5000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00"/>
    <a:srgbClr val="DDDDDD"/>
    <a:srgbClr val="0099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70" autoAdjust="0"/>
    <p:restoredTop sz="90929"/>
  </p:normalViewPr>
  <p:slideViewPr>
    <p:cSldViewPr>
      <p:cViewPr varScale="1">
        <p:scale>
          <a:sx n="104" d="100"/>
          <a:sy n="104" d="100"/>
        </p:scale>
        <p:origin x="191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fld id="{2C2C2F2C-4849-4743-83E9-40AED44B6C7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562812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E739C5-78DB-43D6-B468-9F6D9F530C14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512912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81338F-EB44-4AC2-83E6-3D5EAD2682E5}" type="slidenum">
              <a:rPr lang="de-DE" altLang="de-DE"/>
              <a:pPr/>
              <a:t>10</a:t>
            </a:fld>
            <a:endParaRPr lang="de-DE" altLang="de-DE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609925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363709-2CCD-4089-9670-C6E8A9D22397}" type="slidenum">
              <a:rPr lang="de-DE" altLang="de-DE"/>
              <a:pPr/>
              <a:t>11</a:t>
            </a:fld>
            <a:endParaRPr lang="de-DE" altLang="de-DE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533090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B72903-C011-45CE-A123-E9992930E285}" type="slidenum">
              <a:rPr lang="de-DE" altLang="de-DE"/>
              <a:pPr/>
              <a:t>12</a:t>
            </a:fld>
            <a:endParaRPr lang="de-DE" altLang="de-DE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267239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7FCF2C-41F5-44A0-B931-ADEF8E8177C2}" type="slidenum">
              <a:rPr lang="de-DE" altLang="de-DE"/>
              <a:pPr/>
              <a:t>13</a:t>
            </a:fld>
            <a:endParaRPr lang="de-DE" altLang="de-DE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956071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F8527B-4CCE-4883-8C78-173AA36BD02A}" type="slidenum">
              <a:rPr lang="de-DE" altLang="de-DE"/>
              <a:pPr/>
              <a:t>14</a:t>
            </a:fld>
            <a:endParaRPr lang="de-DE" altLang="de-DE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174765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04BBC2-E14A-497F-B578-19AAA4AA979E}" type="slidenum">
              <a:rPr lang="de-DE" altLang="de-DE"/>
              <a:pPr/>
              <a:t>15</a:t>
            </a:fld>
            <a:endParaRPr lang="de-DE" altLang="de-DE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821059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924E6E-A3F0-450E-BCEE-E7981F82E3DC}" type="slidenum">
              <a:rPr lang="de-DE" altLang="de-DE"/>
              <a:pPr/>
              <a:t>16</a:t>
            </a:fld>
            <a:endParaRPr lang="de-DE" altLang="de-DE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547386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B8C46B-EE86-4524-B7A8-0CFEB943FC83}" type="slidenum">
              <a:rPr lang="de-DE" altLang="de-DE"/>
              <a:pPr/>
              <a:t>17</a:t>
            </a:fld>
            <a:endParaRPr lang="de-DE" altLang="de-DE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008125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E6694C-9EC7-4C88-94F4-5AAB3ABD2E0E}" type="slidenum">
              <a:rPr lang="de-DE" altLang="de-DE"/>
              <a:pPr/>
              <a:t>18</a:t>
            </a:fld>
            <a:endParaRPr lang="de-DE" altLang="de-DE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735026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B458DF-335D-4BFD-B5B3-2D65AB817667}" type="slidenum">
              <a:rPr lang="de-DE" altLang="de-DE"/>
              <a:pPr/>
              <a:t>19</a:t>
            </a:fld>
            <a:endParaRPr lang="de-DE" altLang="de-DE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78837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E739C5-78DB-43D6-B468-9F6D9F530C14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782736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C2F2C-4849-4743-83E9-40AED44B6C78}" type="slidenum">
              <a:rPr lang="de-DE" altLang="de-DE" smtClean="0"/>
              <a:pPr/>
              <a:t>20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84074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60B875-C110-44B5-AD21-9297605909A6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68022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CF26A6-A407-4C62-91AB-14EE8E26ECBC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66037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941B0F-C2F1-4862-9004-28020A94DA12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764735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9E2CF4-D0B2-45D7-974F-4D64C740D3F8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971936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58F845-4642-4D9A-9823-A3248FDA0BCF}" type="slidenum">
              <a:rPr lang="de-DE" altLang="de-DE"/>
              <a:pPr/>
              <a:t>7</a:t>
            </a:fld>
            <a:endParaRPr lang="de-DE" altLang="de-DE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491625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FD751E-FAEE-46D1-9F10-66A3F2ABDC15}" type="slidenum">
              <a:rPr lang="de-DE" altLang="de-DE"/>
              <a:pPr/>
              <a:t>8</a:t>
            </a:fld>
            <a:endParaRPr lang="de-DE" altLang="de-DE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547670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91B98A-1217-4DFB-9655-3F63BE5D9449}" type="slidenum">
              <a:rPr lang="de-DE" altLang="de-DE"/>
              <a:pPr/>
              <a:t>9</a:t>
            </a:fld>
            <a:endParaRPr lang="de-DE" altLang="de-DE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87911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9894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468453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05012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906204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069446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967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700235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602499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4390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017945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1759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D:\Luftdicht-de\logo.gif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064250"/>
            <a:ext cx="6096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slide" Target="slide8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76200"/>
            <a:ext cx="8610600" cy="457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2400" dirty="0">
                <a:latin typeface="Arial" panose="020B0604020202020204" pitchFamily="34" charset="0"/>
              </a:rPr>
              <a:t>Die Lüftungsanalyse in der Excelmappe des Lüftungsloggers</a:t>
            </a:r>
            <a:endParaRPr lang="de-DE" altLang="de-DE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1026" name="Picture 2" descr="http://www.luftdicht.de/lueftungslogger/excel-grafi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2" y="1196753"/>
            <a:ext cx="9101334" cy="5661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71899" y="718609"/>
            <a:ext cx="8991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600" dirty="0"/>
              <a:t>Raumklimaentwicklung in einem Wohnraum</a:t>
            </a:r>
            <a:r>
              <a:rPr lang="de-DE" altLang="de-DE" sz="1600"/>
              <a:t>:  </a:t>
            </a:r>
            <a:r>
              <a:rPr lang="de-DE" altLang="de-DE" sz="1600">
                <a:solidFill>
                  <a:srgbClr val="FF0000"/>
                </a:solidFill>
              </a:rPr>
              <a:t>6:00</a:t>
            </a:r>
            <a:r>
              <a:rPr lang="de-DE" altLang="de-DE" sz="1600"/>
              <a:t> </a:t>
            </a:r>
            <a:r>
              <a:rPr lang="de-DE" altLang="de-DE" sz="1600" dirty="0"/>
              <a:t>h Ende der Nachtabsenkung  </a:t>
            </a:r>
            <a:r>
              <a:rPr lang="de-DE" altLang="de-DE" sz="1600" dirty="0">
                <a:solidFill>
                  <a:srgbClr val="FF0000"/>
                </a:solidFill>
              </a:rPr>
              <a:t>18:40</a:t>
            </a:r>
            <a:r>
              <a:rPr lang="de-DE" altLang="de-DE" sz="1600" dirty="0"/>
              <a:t> h Lüftung</a:t>
            </a:r>
          </a:p>
        </p:txBody>
      </p:sp>
    </p:spTree>
    <p:extLst>
      <p:ext uri="{BB962C8B-B14F-4D97-AF65-F5344CB8AC3E}">
        <p14:creationId xmlns:p14="http://schemas.microsoft.com/office/powerpoint/2010/main" val="1595026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48"/>
          <a:stretch>
            <a:fillRect/>
          </a:stretch>
        </p:blipFill>
        <p:spPr bwMode="auto">
          <a:xfrm>
            <a:off x="2286000" y="3581400"/>
            <a:ext cx="3429000" cy="2590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830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76200"/>
            <a:ext cx="8610600" cy="457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2400">
                <a:latin typeface="Arial" panose="020B0604020202020204" pitchFamily="34" charset="0"/>
              </a:rPr>
              <a:t>Die Lüftungsanalyse in der Excelmappe des Lüftungsloggers</a:t>
            </a:r>
            <a:endParaRPr lang="de-DE" altLang="de-DE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98308" name="AutoShape 4"/>
          <p:cNvSpPr>
            <a:spLocks noChangeArrowheads="1"/>
          </p:cNvSpPr>
          <p:nvPr/>
        </p:nvSpPr>
        <p:spPr bwMode="auto">
          <a:xfrm>
            <a:off x="333057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8309" name="AutoShape 5"/>
          <p:cNvSpPr>
            <a:spLocks noChangeArrowheads="1"/>
          </p:cNvSpPr>
          <p:nvPr/>
        </p:nvSpPr>
        <p:spPr bwMode="auto">
          <a:xfrm>
            <a:off x="325437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8310" name="AutoShape 6"/>
          <p:cNvSpPr>
            <a:spLocks noChangeArrowheads="1"/>
          </p:cNvSpPr>
          <p:nvPr/>
        </p:nvSpPr>
        <p:spPr bwMode="auto">
          <a:xfrm>
            <a:off x="317817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8311" name="AutoShape 7"/>
          <p:cNvSpPr>
            <a:spLocks noChangeArrowheads="1"/>
          </p:cNvSpPr>
          <p:nvPr/>
        </p:nvSpPr>
        <p:spPr bwMode="auto">
          <a:xfrm>
            <a:off x="310197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8312" name="AutoShape 8"/>
          <p:cNvSpPr>
            <a:spLocks noChangeArrowheads="1"/>
          </p:cNvSpPr>
          <p:nvPr/>
        </p:nvSpPr>
        <p:spPr bwMode="auto">
          <a:xfrm>
            <a:off x="355917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8313" name="AutoShape 9"/>
          <p:cNvSpPr>
            <a:spLocks noChangeArrowheads="1"/>
          </p:cNvSpPr>
          <p:nvPr/>
        </p:nvSpPr>
        <p:spPr bwMode="auto">
          <a:xfrm>
            <a:off x="363537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8314" name="AutoShape 10"/>
          <p:cNvSpPr>
            <a:spLocks noChangeArrowheads="1"/>
          </p:cNvSpPr>
          <p:nvPr/>
        </p:nvSpPr>
        <p:spPr bwMode="auto">
          <a:xfrm>
            <a:off x="371157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8315" name="AutoShape 11"/>
          <p:cNvSpPr>
            <a:spLocks noChangeArrowheads="1"/>
          </p:cNvSpPr>
          <p:nvPr/>
        </p:nvSpPr>
        <p:spPr bwMode="auto">
          <a:xfrm>
            <a:off x="378777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8316" name="AutoShape 12"/>
          <p:cNvSpPr>
            <a:spLocks noChangeArrowheads="1"/>
          </p:cNvSpPr>
          <p:nvPr/>
        </p:nvSpPr>
        <p:spPr bwMode="auto">
          <a:xfrm>
            <a:off x="340677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8317" name="AutoShape 13"/>
          <p:cNvSpPr>
            <a:spLocks noChangeArrowheads="1"/>
          </p:cNvSpPr>
          <p:nvPr/>
        </p:nvSpPr>
        <p:spPr bwMode="auto">
          <a:xfrm>
            <a:off x="348297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pic>
        <p:nvPicPr>
          <p:cNvPr id="98319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55435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8320" name="Line 16"/>
          <p:cNvSpPr>
            <a:spLocks noChangeShapeType="1"/>
          </p:cNvSpPr>
          <p:nvPr/>
        </p:nvSpPr>
        <p:spPr bwMode="auto">
          <a:xfrm flipH="1" flipV="1">
            <a:off x="2743200" y="1981200"/>
            <a:ext cx="5334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98321" name="Text Box 17"/>
          <p:cNvSpPr txBox="1">
            <a:spLocks noChangeArrowheads="1"/>
          </p:cNvSpPr>
          <p:nvPr/>
        </p:nvSpPr>
        <p:spPr bwMode="auto">
          <a:xfrm>
            <a:off x="5911850" y="2514600"/>
            <a:ext cx="1752600" cy="339725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 Mittelwert aus  </a:t>
            </a:r>
          </a:p>
        </p:txBody>
      </p:sp>
      <p:sp>
        <p:nvSpPr>
          <p:cNvPr id="98322" name="Text Box 18"/>
          <p:cNvSpPr txBox="1">
            <a:spLocks noChangeArrowheads="1"/>
          </p:cNvSpPr>
          <p:nvPr/>
        </p:nvSpPr>
        <p:spPr bwMode="auto">
          <a:xfrm>
            <a:off x="7356475" y="2519363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a </a:t>
            </a:r>
          </a:p>
        </p:txBody>
      </p:sp>
      <p:sp>
        <p:nvSpPr>
          <p:cNvPr id="98323" name="Text Box 19"/>
          <p:cNvSpPr txBox="1">
            <a:spLocks noChangeArrowheads="1"/>
          </p:cNvSpPr>
          <p:nvPr/>
        </p:nvSpPr>
        <p:spPr bwMode="auto">
          <a:xfrm>
            <a:off x="5911850" y="3200400"/>
            <a:ext cx="1752600" cy="339725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 Mittelwert aus  </a:t>
            </a:r>
          </a:p>
        </p:txBody>
      </p:sp>
      <p:sp>
        <p:nvSpPr>
          <p:cNvPr id="98324" name="Text Box 20"/>
          <p:cNvSpPr txBox="1">
            <a:spLocks noChangeArrowheads="1"/>
          </p:cNvSpPr>
          <p:nvPr/>
        </p:nvSpPr>
        <p:spPr bwMode="auto">
          <a:xfrm>
            <a:off x="7391400" y="3200400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c </a:t>
            </a:r>
          </a:p>
        </p:txBody>
      </p:sp>
      <p:sp>
        <p:nvSpPr>
          <p:cNvPr id="98325" name="Line 21"/>
          <p:cNvSpPr>
            <a:spLocks noChangeShapeType="1"/>
          </p:cNvSpPr>
          <p:nvPr/>
        </p:nvSpPr>
        <p:spPr bwMode="auto">
          <a:xfrm flipH="1">
            <a:off x="3352800" y="2743200"/>
            <a:ext cx="25146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98326" name="AutoShape 22"/>
          <p:cNvSpPr>
            <a:spLocks noChangeArrowheads="1"/>
          </p:cNvSpPr>
          <p:nvPr/>
        </p:nvSpPr>
        <p:spPr bwMode="auto">
          <a:xfrm>
            <a:off x="3192463" y="3811588"/>
            <a:ext cx="152400" cy="1524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98327" name="Line 23"/>
          <p:cNvSpPr>
            <a:spLocks noChangeShapeType="1"/>
          </p:cNvSpPr>
          <p:nvPr/>
        </p:nvSpPr>
        <p:spPr bwMode="auto">
          <a:xfrm flipH="1">
            <a:off x="3810000" y="3429000"/>
            <a:ext cx="2057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98328" name="AutoShape 24"/>
          <p:cNvSpPr>
            <a:spLocks noChangeArrowheads="1"/>
          </p:cNvSpPr>
          <p:nvPr/>
        </p:nvSpPr>
        <p:spPr bwMode="auto">
          <a:xfrm>
            <a:off x="3673475" y="4327525"/>
            <a:ext cx="152400" cy="1524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98329" name="Line 25"/>
          <p:cNvSpPr>
            <a:spLocks noChangeShapeType="1"/>
          </p:cNvSpPr>
          <p:nvPr/>
        </p:nvSpPr>
        <p:spPr bwMode="auto">
          <a:xfrm flipV="1">
            <a:off x="3733800" y="1981200"/>
            <a:ext cx="8382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98330" name="Line 26"/>
          <p:cNvSpPr>
            <a:spLocks noChangeShapeType="1"/>
          </p:cNvSpPr>
          <p:nvPr/>
        </p:nvSpPr>
        <p:spPr bwMode="auto">
          <a:xfrm flipV="1">
            <a:off x="3505200" y="1981200"/>
            <a:ext cx="1524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98331" name="Text Box 27"/>
          <p:cNvSpPr txBox="1">
            <a:spLocks noChangeArrowheads="1"/>
          </p:cNvSpPr>
          <p:nvPr/>
        </p:nvSpPr>
        <p:spPr bwMode="auto">
          <a:xfrm>
            <a:off x="2797175" y="2743200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a </a:t>
            </a:r>
          </a:p>
        </p:txBody>
      </p:sp>
      <p:sp>
        <p:nvSpPr>
          <p:cNvPr id="98332" name="Text Box 28"/>
          <p:cNvSpPr txBox="1">
            <a:spLocks noChangeArrowheads="1"/>
          </p:cNvSpPr>
          <p:nvPr/>
        </p:nvSpPr>
        <p:spPr bwMode="auto">
          <a:xfrm>
            <a:off x="3863975" y="2743200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c </a:t>
            </a:r>
          </a:p>
        </p:txBody>
      </p:sp>
      <p:sp>
        <p:nvSpPr>
          <p:cNvPr id="98333" name="Text Box 29"/>
          <p:cNvSpPr txBox="1">
            <a:spLocks noChangeArrowheads="1"/>
          </p:cNvSpPr>
          <p:nvPr/>
        </p:nvSpPr>
        <p:spPr bwMode="auto">
          <a:xfrm>
            <a:off x="3330575" y="2743200"/>
            <a:ext cx="304800" cy="3397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b </a:t>
            </a:r>
          </a:p>
        </p:txBody>
      </p:sp>
      <p:sp>
        <p:nvSpPr>
          <p:cNvPr id="98334" name="Rectangle 30"/>
          <p:cNvSpPr>
            <a:spLocks noChangeArrowheads="1"/>
          </p:cNvSpPr>
          <p:nvPr/>
        </p:nvSpPr>
        <p:spPr bwMode="auto">
          <a:xfrm>
            <a:off x="3505200" y="5486400"/>
            <a:ext cx="3810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8335" name="Line 31"/>
          <p:cNvSpPr>
            <a:spLocks noChangeShapeType="1"/>
          </p:cNvSpPr>
          <p:nvPr/>
        </p:nvSpPr>
        <p:spPr bwMode="auto">
          <a:xfrm flipV="1">
            <a:off x="2286000" y="6172200"/>
            <a:ext cx="3429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98336" name="AutoShape 32"/>
          <p:cNvSpPr>
            <a:spLocks noChangeArrowheads="1"/>
          </p:cNvSpPr>
          <p:nvPr/>
        </p:nvSpPr>
        <p:spPr bwMode="auto">
          <a:xfrm>
            <a:off x="3359150" y="3862388"/>
            <a:ext cx="304800" cy="557212"/>
          </a:xfrm>
          <a:prstGeom prst="upDownArrow">
            <a:avLst>
              <a:gd name="adj1" fmla="val 50000"/>
              <a:gd name="adj2" fmla="val 36562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98338" name="Line 34"/>
          <p:cNvSpPr>
            <a:spLocks noChangeShapeType="1"/>
          </p:cNvSpPr>
          <p:nvPr/>
        </p:nvSpPr>
        <p:spPr bwMode="auto">
          <a:xfrm flipV="1">
            <a:off x="3657600" y="3962400"/>
            <a:ext cx="22098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98339" name="Text Box 35"/>
          <p:cNvSpPr txBox="1">
            <a:spLocks noChangeArrowheads="1"/>
          </p:cNvSpPr>
          <p:nvPr/>
        </p:nvSpPr>
        <p:spPr bwMode="auto">
          <a:xfrm>
            <a:off x="5943600" y="4419600"/>
            <a:ext cx="2438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66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600" dirty="0"/>
              <a:t>Schwellwert -0,6 g/m³ noch nicht erreicht</a:t>
            </a:r>
          </a:p>
        </p:txBody>
      </p:sp>
      <p:sp>
        <p:nvSpPr>
          <p:cNvPr id="98340" name="Text Box 36"/>
          <p:cNvSpPr txBox="1">
            <a:spLocks noChangeArrowheads="1"/>
          </p:cNvSpPr>
          <p:nvPr/>
        </p:nvSpPr>
        <p:spPr bwMode="auto">
          <a:xfrm>
            <a:off x="0" y="8382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600" dirty="0"/>
              <a:t>Das Betrachtungsraster wird über den Messpunktevorrat geschoben.</a:t>
            </a:r>
          </a:p>
        </p:txBody>
      </p:sp>
      <p:pic>
        <p:nvPicPr>
          <p:cNvPr id="36" name="Grafik 3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00305" y="3771900"/>
            <a:ext cx="2790825" cy="371475"/>
          </a:xfrm>
          <a:prstGeom prst="rect">
            <a:avLst/>
          </a:prstGeom>
          <a:ln>
            <a:solidFill>
              <a:schemeClr val="dk1"/>
            </a:solidFill>
          </a:ln>
        </p:spPr>
      </p:pic>
    </p:spTree>
  </p:cSld>
  <p:clrMapOvr>
    <a:masterClrMapping/>
  </p:clrMapOvr>
  <p:transition advClick="0" advTm="2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48"/>
          <a:stretch>
            <a:fillRect/>
          </a:stretch>
        </p:blipFill>
        <p:spPr bwMode="auto">
          <a:xfrm>
            <a:off x="2286000" y="3581400"/>
            <a:ext cx="3429000" cy="2590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035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76200"/>
            <a:ext cx="8610600" cy="457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2400">
                <a:latin typeface="Arial" panose="020B0604020202020204" pitchFamily="34" charset="0"/>
              </a:rPr>
              <a:t>Die Lüftungsanalyse in der Excelmappe des Lüftungsloggers</a:t>
            </a:r>
            <a:endParaRPr lang="de-DE" altLang="de-DE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00356" name="AutoShape 4"/>
          <p:cNvSpPr>
            <a:spLocks noChangeArrowheads="1"/>
          </p:cNvSpPr>
          <p:nvPr/>
        </p:nvSpPr>
        <p:spPr bwMode="auto">
          <a:xfrm>
            <a:off x="342582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0357" name="AutoShape 5"/>
          <p:cNvSpPr>
            <a:spLocks noChangeArrowheads="1"/>
          </p:cNvSpPr>
          <p:nvPr/>
        </p:nvSpPr>
        <p:spPr bwMode="auto">
          <a:xfrm>
            <a:off x="334962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0358" name="AutoShape 6"/>
          <p:cNvSpPr>
            <a:spLocks noChangeArrowheads="1"/>
          </p:cNvSpPr>
          <p:nvPr/>
        </p:nvSpPr>
        <p:spPr bwMode="auto">
          <a:xfrm>
            <a:off x="327342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0359" name="AutoShape 7"/>
          <p:cNvSpPr>
            <a:spLocks noChangeArrowheads="1"/>
          </p:cNvSpPr>
          <p:nvPr/>
        </p:nvSpPr>
        <p:spPr bwMode="auto">
          <a:xfrm>
            <a:off x="319722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0360" name="AutoShape 8"/>
          <p:cNvSpPr>
            <a:spLocks noChangeArrowheads="1"/>
          </p:cNvSpPr>
          <p:nvPr/>
        </p:nvSpPr>
        <p:spPr bwMode="auto">
          <a:xfrm>
            <a:off x="365442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0361" name="AutoShape 9"/>
          <p:cNvSpPr>
            <a:spLocks noChangeArrowheads="1"/>
          </p:cNvSpPr>
          <p:nvPr/>
        </p:nvSpPr>
        <p:spPr bwMode="auto">
          <a:xfrm>
            <a:off x="373062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0362" name="AutoShape 10"/>
          <p:cNvSpPr>
            <a:spLocks noChangeArrowheads="1"/>
          </p:cNvSpPr>
          <p:nvPr/>
        </p:nvSpPr>
        <p:spPr bwMode="auto">
          <a:xfrm>
            <a:off x="380682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0363" name="AutoShape 11"/>
          <p:cNvSpPr>
            <a:spLocks noChangeArrowheads="1"/>
          </p:cNvSpPr>
          <p:nvPr/>
        </p:nvSpPr>
        <p:spPr bwMode="auto">
          <a:xfrm>
            <a:off x="388302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0364" name="AutoShape 12"/>
          <p:cNvSpPr>
            <a:spLocks noChangeArrowheads="1"/>
          </p:cNvSpPr>
          <p:nvPr/>
        </p:nvSpPr>
        <p:spPr bwMode="auto">
          <a:xfrm>
            <a:off x="350202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0365" name="AutoShape 13"/>
          <p:cNvSpPr>
            <a:spLocks noChangeArrowheads="1"/>
          </p:cNvSpPr>
          <p:nvPr/>
        </p:nvSpPr>
        <p:spPr bwMode="auto">
          <a:xfrm>
            <a:off x="357822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pic>
        <p:nvPicPr>
          <p:cNvPr id="100367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55435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0368" name="Line 16"/>
          <p:cNvSpPr>
            <a:spLocks noChangeShapeType="1"/>
          </p:cNvSpPr>
          <p:nvPr/>
        </p:nvSpPr>
        <p:spPr bwMode="auto">
          <a:xfrm flipH="1" flipV="1">
            <a:off x="2743200" y="1981200"/>
            <a:ext cx="609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00369" name="Text Box 17"/>
          <p:cNvSpPr txBox="1">
            <a:spLocks noChangeArrowheads="1"/>
          </p:cNvSpPr>
          <p:nvPr/>
        </p:nvSpPr>
        <p:spPr bwMode="auto">
          <a:xfrm>
            <a:off x="5911850" y="2514600"/>
            <a:ext cx="1752600" cy="339725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 Mittelwert aus  </a:t>
            </a:r>
          </a:p>
        </p:txBody>
      </p:sp>
      <p:sp>
        <p:nvSpPr>
          <p:cNvPr id="100370" name="Text Box 18"/>
          <p:cNvSpPr txBox="1">
            <a:spLocks noChangeArrowheads="1"/>
          </p:cNvSpPr>
          <p:nvPr/>
        </p:nvSpPr>
        <p:spPr bwMode="auto">
          <a:xfrm>
            <a:off x="7356475" y="2519363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a </a:t>
            </a:r>
          </a:p>
        </p:txBody>
      </p:sp>
      <p:sp>
        <p:nvSpPr>
          <p:cNvPr id="100371" name="Text Box 19"/>
          <p:cNvSpPr txBox="1">
            <a:spLocks noChangeArrowheads="1"/>
          </p:cNvSpPr>
          <p:nvPr/>
        </p:nvSpPr>
        <p:spPr bwMode="auto">
          <a:xfrm>
            <a:off x="5911850" y="3200400"/>
            <a:ext cx="1752600" cy="339725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 Mittelwert aus  </a:t>
            </a:r>
          </a:p>
        </p:txBody>
      </p:sp>
      <p:sp>
        <p:nvSpPr>
          <p:cNvPr id="100372" name="Text Box 20"/>
          <p:cNvSpPr txBox="1">
            <a:spLocks noChangeArrowheads="1"/>
          </p:cNvSpPr>
          <p:nvPr/>
        </p:nvSpPr>
        <p:spPr bwMode="auto">
          <a:xfrm>
            <a:off x="7391400" y="3200400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c </a:t>
            </a:r>
          </a:p>
        </p:txBody>
      </p:sp>
      <p:sp>
        <p:nvSpPr>
          <p:cNvPr id="100373" name="Line 21"/>
          <p:cNvSpPr>
            <a:spLocks noChangeShapeType="1"/>
          </p:cNvSpPr>
          <p:nvPr/>
        </p:nvSpPr>
        <p:spPr bwMode="auto">
          <a:xfrm flipH="1">
            <a:off x="3429000" y="2743200"/>
            <a:ext cx="24384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00374" name="AutoShape 22"/>
          <p:cNvSpPr>
            <a:spLocks noChangeArrowheads="1"/>
          </p:cNvSpPr>
          <p:nvPr/>
        </p:nvSpPr>
        <p:spPr bwMode="auto">
          <a:xfrm>
            <a:off x="3287713" y="3811588"/>
            <a:ext cx="152400" cy="1524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00375" name="Line 23"/>
          <p:cNvSpPr>
            <a:spLocks noChangeShapeType="1"/>
          </p:cNvSpPr>
          <p:nvPr/>
        </p:nvSpPr>
        <p:spPr bwMode="auto">
          <a:xfrm flipH="1">
            <a:off x="3886200" y="3429000"/>
            <a:ext cx="19812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00376" name="AutoShape 24"/>
          <p:cNvSpPr>
            <a:spLocks noChangeArrowheads="1"/>
          </p:cNvSpPr>
          <p:nvPr/>
        </p:nvSpPr>
        <p:spPr bwMode="auto">
          <a:xfrm>
            <a:off x="3768725" y="4508500"/>
            <a:ext cx="152400" cy="1524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00377" name="Line 25"/>
          <p:cNvSpPr>
            <a:spLocks noChangeShapeType="1"/>
          </p:cNvSpPr>
          <p:nvPr/>
        </p:nvSpPr>
        <p:spPr bwMode="auto">
          <a:xfrm flipV="1">
            <a:off x="3810000" y="1981200"/>
            <a:ext cx="7620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00378" name="Line 26"/>
          <p:cNvSpPr>
            <a:spLocks noChangeShapeType="1"/>
          </p:cNvSpPr>
          <p:nvPr/>
        </p:nvSpPr>
        <p:spPr bwMode="auto">
          <a:xfrm flipV="1">
            <a:off x="3581400" y="1981200"/>
            <a:ext cx="762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00379" name="Text Box 27"/>
          <p:cNvSpPr txBox="1">
            <a:spLocks noChangeArrowheads="1"/>
          </p:cNvSpPr>
          <p:nvPr/>
        </p:nvSpPr>
        <p:spPr bwMode="auto">
          <a:xfrm>
            <a:off x="2892425" y="2743200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a </a:t>
            </a:r>
          </a:p>
        </p:txBody>
      </p:sp>
      <p:sp>
        <p:nvSpPr>
          <p:cNvPr id="100380" name="Text Box 28"/>
          <p:cNvSpPr txBox="1">
            <a:spLocks noChangeArrowheads="1"/>
          </p:cNvSpPr>
          <p:nvPr/>
        </p:nvSpPr>
        <p:spPr bwMode="auto">
          <a:xfrm>
            <a:off x="3959225" y="2743200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c </a:t>
            </a:r>
          </a:p>
        </p:txBody>
      </p:sp>
      <p:sp>
        <p:nvSpPr>
          <p:cNvPr id="100381" name="Text Box 29"/>
          <p:cNvSpPr txBox="1">
            <a:spLocks noChangeArrowheads="1"/>
          </p:cNvSpPr>
          <p:nvPr/>
        </p:nvSpPr>
        <p:spPr bwMode="auto">
          <a:xfrm>
            <a:off x="3425825" y="2743200"/>
            <a:ext cx="304800" cy="3397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b </a:t>
            </a:r>
          </a:p>
        </p:txBody>
      </p:sp>
      <p:sp>
        <p:nvSpPr>
          <p:cNvPr id="100382" name="Rectangle 30"/>
          <p:cNvSpPr>
            <a:spLocks noChangeArrowheads="1"/>
          </p:cNvSpPr>
          <p:nvPr/>
        </p:nvSpPr>
        <p:spPr bwMode="auto">
          <a:xfrm>
            <a:off x="3505200" y="5486400"/>
            <a:ext cx="3810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0384" name="AutoShape 32"/>
          <p:cNvSpPr>
            <a:spLocks noChangeArrowheads="1"/>
          </p:cNvSpPr>
          <p:nvPr/>
        </p:nvSpPr>
        <p:spPr bwMode="auto">
          <a:xfrm>
            <a:off x="3454400" y="3862388"/>
            <a:ext cx="304800" cy="709612"/>
          </a:xfrm>
          <a:prstGeom prst="upDownArrow">
            <a:avLst>
              <a:gd name="adj1" fmla="val 50000"/>
              <a:gd name="adj2" fmla="val 46562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00386" name="Line 34"/>
          <p:cNvSpPr>
            <a:spLocks noChangeShapeType="1"/>
          </p:cNvSpPr>
          <p:nvPr/>
        </p:nvSpPr>
        <p:spPr bwMode="auto">
          <a:xfrm flipV="1">
            <a:off x="3733800" y="3962400"/>
            <a:ext cx="21336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00387" name="Text Box 35"/>
          <p:cNvSpPr txBox="1">
            <a:spLocks noChangeArrowheads="1"/>
          </p:cNvSpPr>
          <p:nvPr/>
        </p:nvSpPr>
        <p:spPr bwMode="auto">
          <a:xfrm>
            <a:off x="5943600" y="4419600"/>
            <a:ext cx="2438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66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600"/>
              <a:t>Schwellwert –0,60 g / kg  ist erreicht</a:t>
            </a:r>
          </a:p>
        </p:txBody>
      </p:sp>
      <p:sp>
        <p:nvSpPr>
          <p:cNvPr id="100388" name="Rectangle 36"/>
          <p:cNvSpPr>
            <a:spLocks noChangeArrowheads="1"/>
          </p:cNvSpPr>
          <p:nvPr/>
        </p:nvSpPr>
        <p:spPr bwMode="auto">
          <a:xfrm>
            <a:off x="3238500" y="5334000"/>
            <a:ext cx="738188" cy="846138"/>
          </a:xfrm>
          <a:prstGeom prst="rect">
            <a:avLst/>
          </a:prstGeom>
          <a:solidFill>
            <a:schemeClr val="bg1"/>
          </a:solidFill>
          <a:ln w="5715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00383" name="Line 31"/>
          <p:cNvSpPr>
            <a:spLocks noChangeShapeType="1"/>
          </p:cNvSpPr>
          <p:nvPr/>
        </p:nvSpPr>
        <p:spPr bwMode="auto">
          <a:xfrm flipV="1">
            <a:off x="2286000" y="6172200"/>
            <a:ext cx="3429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00390" name="Text Box 38"/>
          <p:cNvSpPr txBox="1">
            <a:spLocks noChangeArrowheads="1"/>
          </p:cNvSpPr>
          <p:nvPr/>
        </p:nvSpPr>
        <p:spPr bwMode="auto">
          <a:xfrm>
            <a:off x="0" y="8382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600" dirty="0"/>
              <a:t>Das Betrachtungsraster wird über den Messpunktevorrat geschoben.</a:t>
            </a:r>
          </a:p>
        </p:txBody>
      </p:sp>
      <p:pic>
        <p:nvPicPr>
          <p:cNvPr id="37" name="Grafik 3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11850" y="3750541"/>
            <a:ext cx="2790825" cy="371475"/>
          </a:xfrm>
          <a:prstGeom prst="rect">
            <a:avLst/>
          </a:prstGeom>
          <a:ln>
            <a:solidFill>
              <a:schemeClr val="dk1"/>
            </a:solidFill>
          </a:ln>
        </p:spPr>
      </p:pic>
    </p:spTree>
  </p:cSld>
  <p:clrMapOvr>
    <a:masterClrMapping/>
  </p:clrMapOvr>
  <p:transition advClick="0" advTm="2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48"/>
          <a:stretch>
            <a:fillRect/>
          </a:stretch>
        </p:blipFill>
        <p:spPr bwMode="auto">
          <a:xfrm>
            <a:off x="2286000" y="3581400"/>
            <a:ext cx="3429000" cy="2590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0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76200"/>
            <a:ext cx="8610600" cy="457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2400">
                <a:latin typeface="Arial" panose="020B0604020202020204" pitchFamily="34" charset="0"/>
              </a:rPr>
              <a:t>Die Lüftungsanalyse in der Excelmappe des Lüftungsloggers</a:t>
            </a:r>
            <a:endParaRPr lang="de-DE" altLang="de-DE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02404" name="AutoShape 4"/>
          <p:cNvSpPr>
            <a:spLocks noChangeArrowheads="1"/>
          </p:cNvSpPr>
          <p:nvPr/>
        </p:nvSpPr>
        <p:spPr bwMode="auto">
          <a:xfrm>
            <a:off x="347345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2405" name="AutoShape 5"/>
          <p:cNvSpPr>
            <a:spLocks noChangeArrowheads="1"/>
          </p:cNvSpPr>
          <p:nvPr/>
        </p:nvSpPr>
        <p:spPr bwMode="auto">
          <a:xfrm>
            <a:off x="339725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2406" name="AutoShape 6"/>
          <p:cNvSpPr>
            <a:spLocks noChangeArrowheads="1"/>
          </p:cNvSpPr>
          <p:nvPr/>
        </p:nvSpPr>
        <p:spPr bwMode="auto">
          <a:xfrm>
            <a:off x="332105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2407" name="AutoShape 7"/>
          <p:cNvSpPr>
            <a:spLocks noChangeArrowheads="1"/>
          </p:cNvSpPr>
          <p:nvPr/>
        </p:nvSpPr>
        <p:spPr bwMode="auto">
          <a:xfrm>
            <a:off x="324485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2408" name="AutoShape 8"/>
          <p:cNvSpPr>
            <a:spLocks noChangeArrowheads="1"/>
          </p:cNvSpPr>
          <p:nvPr/>
        </p:nvSpPr>
        <p:spPr bwMode="auto">
          <a:xfrm>
            <a:off x="370205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2409" name="AutoShape 9"/>
          <p:cNvSpPr>
            <a:spLocks noChangeArrowheads="1"/>
          </p:cNvSpPr>
          <p:nvPr/>
        </p:nvSpPr>
        <p:spPr bwMode="auto">
          <a:xfrm>
            <a:off x="377825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2410" name="AutoShape 10"/>
          <p:cNvSpPr>
            <a:spLocks noChangeArrowheads="1"/>
          </p:cNvSpPr>
          <p:nvPr/>
        </p:nvSpPr>
        <p:spPr bwMode="auto">
          <a:xfrm>
            <a:off x="385445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2411" name="AutoShape 11"/>
          <p:cNvSpPr>
            <a:spLocks noChangeArrowheads="1"/>
          </p:cNvSpPr>
          <p:nvPr/>
        </p:nvSpPr>
        <p:spPr bwMode="auto">
          <a:xfrm>
            <a:off x="393065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2412" name="AutoShape 12"/>
          <p:cNvSpPr>
            <a:spLocks noChangeArrowheads="1"/>
          </p:cNvSpPr>
          <p:nvPr/>
        </p:nvSpPr>
        <p:spPr bwMode="auto">
          <a:xfrm>
            <a:off x="354965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2413" name="AutoShape 13"/>
          <p:cNvSpPr>
            <a:spLocks noChangeArrowheads="1"/>
          </p:cNvSpPr>
          <p:nvPr/>
        </p:nvSpPr>
        <p:spPr bwMode="auto">
          <a:xfrm>
            <a:off x="362585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pic>
        <p:nvPicPr>
          <p:cNvPr id="102415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55435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16" name="Line 16"/>
          <p:cNvSpPr>
            <a:spLocks noChangeShapeType="1"/>
          </p:cNvSpPr>
          <p:nvPr/>
        </p:nvSpPr>
        <p:spPr bwMode="auto">
          <a:xfrm flipH="1" flipV="1">
            <a:off x="2743200" y="1981200"/>
            <a:ext cx="609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02417" name="Text Box 17"/>
          <p:cNvSpPr txBox="1">
            <a:spLocks noChangeArrowheads="1"/>
          </p:cNvSpPr>
          <p:nvPr/>
        </p:nvSpPr>
        <p:spPr bwMode="auto">
          <a:xfrm>
            <a:off x="5911850" y="2514600"/>
            <a:ext cx="1752600" cy="339725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 Mittelwert aus  </a:t>
            </a:r>
          </a:p>
        </p:txBody>
      </p:sp>
      <p:sp>
        <p:nvSpPr>
          <p:cNvPr id="102418" name="Text Box 18"/>
          <p:cNvSpPr txBox="1">
            <a:spLocks noChangeArrowheads="1"/>
          </p:cNvSpPr>
          <p:nvPr/>
        </p:nvSpPr>
        <p:spPr bwMode="auto">
          <a:xfrm>
            <a:off x="7356475" y="2519363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a </a:t>
            </a:r>
          </a:p>
        </p:txBody>
      </p:sp>
      <p:sp>
        <p:nvSpPr>
          <p:cNvPr id="102419" name="Text Box 19"/>
          <p:cNvSpPr txBox="1">
            <a:spLocks noChangeArrowheads="1"/>
          </p:cNvSpPr>
          <p:nvPr/>
        </p:nvSpPr>
        <p:spPr bwMode="auto">
          <a:xfrm>
            <a:off x="5911850" y="3200400"/>
            <a:ext cx="1752600" cy="339725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 Mittelwert aus  </a:t>
            </a:r>
          </a:p>
        </p:txBody>
      </p:sp>
      <p:sp>
        <p:nvSpPr>
          <p:cNvPr id="102420" name="Text Box 20"/>
          <p:cNvSpPr txBox="1">
            <a:spLocks noChangeArrowheads="1"/>
          </p:cNvSpPr>
          <p:nvPr/>
        </p:nvSpPr>
        <p:spPr bwMode="auto">
          <a:xfrm>
            <a:off x="7391400" y="3200400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c </a:t>
            </a:r>
          </a:p>
        </p:txBody>
      </p:sp>
      <p:sp>
        <p:nvSpPr>
          <p:cNvPr id="102421" name="Line 21"/>
          <p:cNvSpPr>
            <a:spLocks noChangeShapeType="1"/>
          </p:cNvSpPr>
          <p:nvPr/>
        </p:nvSpPr>
        <p:spPr bwMode="auto">
          <a:xfrm flipH="1">
            <a:off x="3429000" y="2743200"/>
            <a:ext cx="24384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02422" name="AutoShape 22"/>
          <p:cNvSpPr>
            <a:spLocks noChangeArrowheads="1"/>
          </p:cNvSpPr>
          <p:nvPr/>
        </p:nvSpPr>
        <p:spPr bwMode="auto">
          <a:xfrm>
            <a:off x="3335338" y="3811588"/>
            <a:ext cx="152400" cy="1524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02423" name="Line 23"/>
          <p:cNvSpPr>
            <a:spLocks noChangeShapeType="1"/>
          </p:cNvSpPr>
          <p:nvPr/>
        </p:nvSpPr>
        <p:spPr bwMode="auto">
          <a:xfrm flipH="1">
            <a:off x="3886200" y="3429000"/>
            <a:ext cx="19812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02424" name="AutoShape 24"/>
          <p:cNvSpPr>
            <a:spLocks noChangeArrowheads="1"/>
          </p:cNvSpPr>
          <p:nvPr/>
        </p:nvSpPr>
        <p:spPr bwMode="auto">
          <a:xfrm>
            <a:off x="3816350" y="4537075"/>
            <a:ext cx="152400" cy="1524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02425" name="Line 25"/>
          <p:cNvSpPr>
            <a:spLocks noChangeShapeType="1"/>
          </p:cNvSpPr>
          <p:nvPr/>
        </p:nvSpPr>
        <p:spPr bwMode="auto">
          <a:xfrm flipV="1">
            <a:off x="3810000" y="1981200"/>
            <a:ext cx="7620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02426" name="Line 26"/>
          <p:cNvSpPr>
            <a:spLocks noChangeShapeType="1"/>
          </p:cNvSpPr>
          <p:nvPr/>
        </p:nvSpPr>
        <p:spPr bwMode="auto">
          <a:xfrm flipV="1">
            <a:off x="3581400" y="1981200"/>
            <a:ext cx="762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02427" name="Text Box 27"/>
          <p:cNvSpPr txBox="1">
            <a:spLocks noChangeArrowheads="1"/>
          </p:cNvSpPr>
          <p:nvPr/>
        </p:nvSpPr>
        <p:spPr bwMode="auto">
          <a:xfrm>
            <a:off x="2940050" y="2743200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a </a:t>
            </a:r>
          </a:p>
        </p:txBody>
      </p:sp>
      <p:sp>
        <p:nvSpPr>
          <p:cNvPr id="102428" name="Text Box 28"/>
          <p:cNvSpPr txBox="1">
            <a:spLocks noChangeArrowheads="1"/>
          </p:cNvSpPr>
          <p:nvPr/>
        </p:nvSpPr>
        <p:spPr bwMode="auto">
          <a:xfrm>
            <a:off x="4006850" y="2743200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c </a:t>
            </a:r>
          </a:p>
        </p:txBody>
      </p:sp>
      <p:sp>
        <p:nvSpPr>
          <p:cNvPr id="102429" name="Text Box 29"/>
          <p:cNvSpPr txBox="1">
            <a:spLocks noChangeArrowheads="1"/>
          </p:cNvSpPr>
          <p:nvPr/>
        </p:nvSpPr>
        <p:spPr bwMode="auto">
          <a:xfrm>
            <a:off x="3473450" y="2743200"/>
            <a:ext cx="304800" cy="3397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b </a:t>
            </a:r>
          </a:p>
        </p:txBody>
      </p:sp>
      <p:sp>
        <p:nvSpPr>
          <p:cNvPr id="102430" name="Rectangle 30"/>
          <p:cNvSpPr>
            <a:spLocks noChangeArrowheads="1"/>
          </p:cNvSpPr>
          <p:nvPr/>
        </p:nvSpPr>
        <p:spPr bwMode="auto">
          <a:xfrm>
            <a:off x="3505200" y="5486400"/>
            <a:ext cx="3810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2432" name="AutoShape 32"/>
          <p:cNvSpPr>
            <a:spLocks noChangeArrowheads="1"/>
          </p:cNvSpPr>
          <p:nvPr/>
        </p:nvSpPr>
        <p:spPr bwMode="auto">
          <a:xfrm>
            <a:off x="3502025" y="3862388"/>
            <a:ext cx="304800" cy="785812"/>
          </a:xfrm>
          <a:prstGeom prst="upDownArrow">
            <a:avLst>
              <a:gd name="adj1" fmla="val 50000"/>
              <a:gd name="adj2" fmla="val 51562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02434" name="Line 34"/>
          <p:cNvSpPr>
            <a:spLocks noChangeShapeType="1"/>
          </p:cNvSpPr>
          <p:nvPr/>
        </p:nvSpPr>
        <p:spPr bwMode="auto">
          <a:xfrm flipV="1">
            <a:off x="3733800" y="3962400"/>
            <a:ext cx="21336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02436" name="Rectangle 36"/>
          <p:cNvSpPr>
            <a:spLocks noChangeArrowheads="1"/>
          </p:cNvSpPr>
          <p:nvPr/>
        </p:nvSpPr>
        <p:spPr bwMode="auto">
          <a:xfrm>
            <a:off x="3286125" y="5334000"/>
            <a:ext cx="738188" cy="846138"/>
          </a:xfrm>
          <a:prstGeom prst="rect">
            <a:avLst/>
          </a:prstGeom>
          <a:solidFill>
            <a:schemeClr val="bg1"/>
          </a:solidFill>
          <a:ln w="5715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02431" name="Line 31"/>
          <p:cNvSpPr>
            <a:spLocks noChangeShapeType="1"/>
          </p:cNvSpPr>
          <p:nvPr/>
        </p:nvSpPr>
        <p:spPr bwMode="auto">
          <a:xfrm flipV="1">
            <a:off x="2286000" y="6172200"/>
            <a:ext cx="3429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02437" name="Line 37"/>
          <p:cNvSpPr>
            <a:spLocks noChangeShapeType="1"/>
          </p:cNvSpPr>
          <p:nvPr/>
        </p:nvSpPr>
        <p:spPr bwMode="auto">
          <a:xfrm>
            <a:off x="4010025" y="5029200"/>
            <a:ext cx="0" cy="1143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02438" name="Text Box 38"/>
          <p:cNvSpPr txBox="1">
            <a:spLocks noChangeArrowheads="1"/>
          </p:cNvSpPr>
          <p:nvPr/>
        </p:nvSpPr>
        <p:spPr bwMode="auto">
          <a:xfrm>
            <a:off x="0" y="8382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600" dirty="0"/>
              <a:t>Das Betrachtungsraster wird über den Messpunktevorrat geschoben.</a:t>
            </a:r>
          </a:p>
        </p:txBody>
      </p:sp>
      <p:pic>
        <p:nvPicPr>
          <p:cNvPr id="38" name="Grafik 3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00305" y="3771900"/>
            <a:ext cx="2790825" cy="371475"/>
          </a:xfrm>
          <a:prstGeom prst="rect">
            <a:avLst/>
          </a:prstGeom>
          <a:ln>
            <a:solidFill>
              <a:schemeClr val="dk1"/>
            </a:solidFill>
          </a:ln>
        </p:spPr>
      </p:pic>
      <p:sp>
        <p:nvSpPr>
          <p:cNvPr id="39" name="Text Box 35"/>
          <p:cNvSpPr txBox="1">
            <a:spLocks noChangeArrowheads="1"/>
          </p:cNvSpPr>
          <p:nvPr/>
        </p:nvSpPr>
        <p:spPr bwMode="auto">
          <a:xfrm>
            <a:off x="5943600" y="4419600"/>
            <a:ext cx="2438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66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600" dirty="0"/>
              <a:t>Schwellwert -0,6 g/m³ ist erreicht</a:t>
            </a:r>
          </a:p>
        </p:txBody>
      </p:sp>
    </p:spTree>
  </p:cSld>
  <p:clrMapOvr>
    <a:masterClrMapping/>
  </p:clrMapOvr>
  <p:transition advClick="0" advTm="2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48"/>
          <a:stretch>
            <a:fillRect/>
          </a:stretch>
        </p:blipFill>
        <p:spPr bwMode="auto">
          <a:xfrm>
            <a:off x="2286000" y="3581400"/>
            <a:ext cx="3429000" cy="2590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44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76200"/>
            <a:ext cx="8610600" cy="457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2400">
                <a:latin typeface="Arial" panose="020B0604020202020204" pitchFamily="34" charset="0"/>
              </a:rPr>
              <a:t>Die Lüftungsanalyse in der Excelmappe des Lüftungsloggers</a:t>
            </a:r>
            <a:endParaRPr lang="de-DE" altLang="de-DE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04452" name="AutoShape 4"/>
          <p:cNvSpPr>
            <a:spLocks noChangeArrowheads="1"/>
          </p:cNvSpPr>
          <p:nvPr/>
        </p:nvSpPr>
        <p:spPr bwMode="auto">
          <a:xfrm>
            <a:off x="352107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4453" name="AutoShape 5"/>
          <p:cNvSpPr>
            <a:spLocks noChangeArrowheads="1"/>
          </p:cNvSpPr>
          <p:nvPr/>
        </p:nvSpPr>
        <p:spPr bwMode="auto">
          <a:xfrm>
            <a:off x="344487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4454" name="AutoShape 6"/>
          <p:cNvSpPr>
            <a:spLocks noChangeArrowheads="1"/>
          </p:cNvSpPr>
          <p:nvPr/>
        </p:nvSpPr>
        <p:spPr bwMode="auto">
          <a:xfrm>
            <a:off x="336867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4455" name="AutoShape 7"/>
          <p:cNvSpPr>
            <a:spLocks noChangeArrowheads="1"/>
          </p:cNvSpPr>
          <p:nvPr/>
        </p:nvSpPr>
        <p:spPr bwMode="auto">
          <a:xfrm>
            <a:off x="329247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4456" name="AutoShape 8"/>
          <p:cNvSpPr>
            <a:spLocks noChangeArrowheads="1"/>
          </p:cNvSpPr>
          <p:nvPr/>
        </p:nvSpPr>
        <p:spPr bwMode="auto">
          <a:xfrm>
            <a:off x="374967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4457" name="AutoShape 9"/>
          <p:cNvSpPr>
            <a:spLocks noChangeArrowheads="1"/>
          </p:cNvSpPr>
          <p:nvPr/>
        </p:nvSpPr>
        <p:spPr bwMode="auto">
          <a:xfrm>
            <a:off x="382587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4458" name="AutoShape 10"/>
          <p:cNvSpPr>
            <a:spLocks noChangeArrowheads="1"/>
          </p:cNvSpPr>
          <p:nvPr/>
        </p:nvSpPr>
        <p:spPr bwMode="auto">
          <a:xfrm>
            <a:off x="390207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4459" name="AutoShape 11"/>
          <p:cNvSpPr>
            <a:spLocks noChangeArrowheads="1"/>
          </p:cNvSpPr>
          <p:nvPr/>
        </p:nvSpPr>
        <p:spPr bwMode="auto">
          <a:xfrm>
            <a:off x="397827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4460" name="AutoShape 12"/>
          <p:cNvSpPr>
            <a:spLocks noChangeArrowheads="1"/>
          </p:cNvSpPr>
          <p:nvPr/>
        </p:nvSpPr>
        <p:spPr bwMode="auto">
          <a:xfrm>
            <a:off x="359727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4461" name="AutoShape 13"/>
          <p:cNvSpPr>
            <a:spLocks noChangeArrowheads="1"/>
          </p:cNvSpPr>
          <p:nvPr/>
        </p:nvSpPr>
        <p:spPr bwMode="auto">
          <a:xfrm>
            <a:off x="367347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pic>
        <p:nvPicPr>
          <p:cNvPr id="104463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55435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4464" name="Line 16"/>
          <p:cNvSpPr>
            <a:spLocks noChangeShapeType="1"/>
          </p:cNvSpPr>
          <p:nvPr/>
        </p:nvSpPr>
        <p:spPr bwMode="auto">
          <a:xfrm flipH="1" flipV="1">
            <a:off x="2743200" y="1981200"/>
            <a:ext cx="6858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04465" name="Text Box 17"/>
          <p:cNvSpPr txBox="1">
            <a:spLocks noChangeArrowheads="1"/>
          </p:cNvSpPr>
          <p:nvPr/>
        </p:nvSpPr>
        <p:spPr bwMode="auto">
          <a:xfrm>
            <a:off x="5911850" y="2514600"/>
            <a:ext cx="1752600" cy="339725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 Mittelwert aus  </a:t>
            </a:r>
          </a:p>
        </p:txBody>
      </p:sp>
      <p:sp>
        <p:nvSpPr>
          <p:cNvPr id="104466" name="Text Box 18"/>
          <p:cNvSpPr txBox="1">
            <a:spLocks noChangeArrowheads="1"/>
          </p:cNvSpPr>
          <p:nvPr/>
        </p:nvSpPr>
        <p:spPr bwMode="auto">
          <a:xfrm>
            <a:off x="7356475" y="2519363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a </a:t>
            </a:r>
          </a:p>
        </p:txBody>
      </p:sp>
      <p:sp>
        <p:nvSpPr>
          <p:cNvPr id="104467" name="Text Box 19"/>
          <p:cNvSpPr txBox="1">
            <a:spLocks noChangeArrowheads="1"/>
          </p:cNvSpPr>
          <p:nvPr/>
        </p:nvSpPr>
        <p:spPr bwMode="auto">
          <a:xfrm>
            <a:off x="5911850" y="3200400"/>
            <a:ext cx="1752600" cy="339725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 Mittelwert aus  </a:t>
            </a:r>
          </a:p>
        </p:txBody>
      </p:sp>
      <p:sp>
        <p:nvSpPr>
          <p:cNvPr id="104468" name="Text Box 20"/>
          <p:cNvSpPr txBox="1">
            <a:spLocks noChangeArrowheads="1"/>
          </p:cNvSpPr>
          <p:nvPr/>
        </p:nvSpPr>
        <p:spPr bwMode="auto">
          <a:xfrm>
            <a:off x="7391400" y="3200400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c </a:t>
            </a:r>
          </a:p>
        </p:txBody>
      </p:sp>
      <p:sp>
        <p:nvSpPr>
          <p:cNvPr id="104469" name="Line 21"/>
          <p:cNvSpPr>
            <a:spLocks noChangeShapeType="1"/>
          </p:cNvSpPr>
          <p:nvPr/>
        </p:nvSpPr>
        <p:spPr bwMode="auto">
          <a:xfrm flipH="1">
            <a:off x="3505200" y="2743200"/>
            <a:ext cx="23622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04470" name="AutoShape 22"/>
          <p:cNvSpPr>
            <a:spLocks noChangeArrowheads="1"/>
          </p:cNvSpPr>
          <p:nvPr/>
        </p:nvSpPr>
        <p:spPr bwMode="auto">
          <a:xfrm>
            <a:off x="3382963" y="3811588"/>
            <a:ext cx="152400" cy="1524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04471" name="Line 23"/>
          <p:cNvSpPr>
            <a:spLocks noChangeShapeType="1"/>
          </p:cNvSpPr>
          <p:nvPr/>
        </p:nvSpPr>
        <p:spPr bwMode="auto">
          <a:xfrm flipH="1">
            <a:off x="3962400" y="3429000"/>
            <a:ext cx="19050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04472" name="AutoShape 24"/>
          <p:cNvSpPr>
            <a:spLocks noChangeArrowheads="1"/>
          </p:cNvSpPr>
          <p:nvPr/>
        </p:nvSpPr>
        <p:spPr bwMode="auto">
          <a:xfrm>
            <a:off x="3863975" y="4537075"/>
            <a:ext cx="152400" cy="1524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04473" name="Line 25"/>
          <p:cNvSpPr>
            <a:spLocks noChangeShapeType="1"/>
          </p:cNvSpPr>
          <p:nvPr/>
        </p:nvSpPr>
        <p:spPr bwMode="auto">
          <a:xfrm flipV="1">
            <a:off x="3886200" y="1981200"/>
            <a:ext cx="6858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04474" name="Line 26"/>
          <p:cNvSpPr>
            <a:spLocks noChangeShapeType="1"/>
          </p:cNvSpPr>
          <p:nvPr/>
        </p:nvSpPr>
        <p:spPr bwMode="auto">
          <a:xfrm flipV="1">
            <a:off x="3657600" y="1981200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04475" name="Text Box 27"/>
          <p:cNvSpPr txBox="1">
            <a:spLocks noChangeArrowheads="1"/>
          </p:cNvSpPr>
          <p:nvPr/>
        </p:nvSpPr>
        <p:spPr bwMode="auto">
          <a:xfrm>
            <a:off x="2987675" y="2743200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a </a:t>
            </a:r>
          </a:p>
        </p:txBody>
      </p:sp>
      <p:sp>
        <p:nvSpPr>
          <p:cNvPr id="104476" name="Text Box 28"/>
          <p:cNvSpPr txBox="1">
            <a:spLocks noChangeArrowheads="1"/>
          </p:cNvSpPr>
          <p:nvPr/>
        </p:nvSpPr>
        <p:spPr bwMode="auto">
          <a:xfrm>
            <a:off x="4054475" y="2743200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c </a:t>
            </a:r>
          </a:p>
        </p:txBody>
      </p:sp>
      <p:sp>
        <p:nvSpPr>
          <p:cNvPr id="104477" name="Text Box 29"/>
          <p:cNvSpPr txBox="1">
            <a:spLocks noChangeArrowheads="1"/>
          </p:cNvSpPr>
          <p:nvPr/>
        </p:nvSpPr>
        <p:spPr bwMode="auto">
          <a:xfrm>
            <a:off x="3521075" y="2743200"/>
            <a:ext cx="304800" cy="3397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b </a:t>
            </a:r>
          </a:p>
        </p:txBody>
      </p:sp>
      <p:sp>
        <p:nvSpPr>
          <p:cNvPr id="104478" name="Rectangle 30"/>
          <p:cNvSpPr>
            <a:spLocks noChangeArrowheads="1"/>
          </p:cNvSpPr>
          <p:nvPr/>
        </p:nvSpPr>
        <p:spPr bwMode="auto">
          <a:xfrm>
            <a:off x="3505200" y="5486400"/>
            <a:ext cx="3810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4479" name="AutoShape 31"/>
          <p:cNvSpPr>
            <a:spLocks noChangeArrowheads="1"/>
          </p:cNvSpPr>
          <p:nvPr/>
        </p:nvSpPr>
        <p:spPr bwMode="auto">
          <a:xfrm>
            <a:off x="3549650" y="3862388"/>
            <a:ext cx="304800" cy="785812"/>
          </a:xfrm>
          <a:prstGeom prst="upDownArrow">
            <a:avLst>
              <a:gd name="adj1" fmla="val 50000"/>
              <a:gd name="adj2" fmla="val 51562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04481" name="Line 33"/>
          <p:cNvSpPr>
            <a:spLocks noChangeShapeType="1"/>
          </p:cNvSpPr>
          <p:nvPr/>
        </p:nvSpPr>
        <p:spPr bwMode="auto">
          <a:xfrm flipV="1">
            <a:off x="3810000" y="3962400"/>
            <a:ext cx="2057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04483" name="Rectangle 35"/>
          <p:cNvSpPr>
            <a:spLocks noChangeArrowheads="1"/>
          </p:cNvSpPr>
          <p:nvPr/>
        </p:nvSpPr>
        <p:spPr bwMode="auto">
          <a:xfrm>
            <a:off x="3333750" y="5334000"/>
            <a:ext cx="738188" cy="846138"/>
          </a:xfrm>
          <a:prstGeom prst="rect">
            <a:avLst/>
          </a:prstGeom>
          <a:solidFill>
            <a:schemeClr val="bg1"/>
          </a:solidFill>
          <a:ln w="5715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04484" name="Line 36"/>
          <p:cNvSpPr>
            <a:spLocks noChangeShapeType="1"/>
          </p:cNvSpPr>
          <p:nvPr/>
        </p:nvSpPr>
        <p:spPr bwMode="auto">
          <a:xfrm flipV="1">
            <a:off x="2286000" y="6172200"/>
            <a:ext cx="3429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04485" name="Line 37"/>
          <p:cNvSpPr>
            <a:spLocks noChangeShapeType="1"/>
          </p:cNvSpPr>
          <p:nvPr/>
        </p:nvSpPr>
        <p:spPr bwMode="auto">
          <a:xfrm>
            <a:off x="4010025" y="5029200"/>
            <a:ext cx="0" cy="1143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04486" name="Text Box 38"/>
          <p:cNvSpPr txBox="1">
            <a:spLocks noChangeArrowheads="1"/>
          </p:cNvSpPr>
          <p:nvPr/>
        </p:nvSpPr>
        <p:spPr bwMode="auto">
          <a:xfrm>
            <a:off x="0" y="8382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600" dirty="0"/>
              <a:t>Das Betrachtungsraster wird über den Messpunktevorrat geschoben.</a:t>
            </a:r>
          </a:p>
        </p:txBody>
      </p:sp>
      <p:pic>
        <p:nvPicPr>
          <p:cNvPr id="38" name="Grafik 3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00305" y="3771900"/>
            <a:ext cx="2790825" cy="371475"/>
          </a:xfrm>
          <a:prstGeom prst="rect">
            <a:avLst/>
          </a:prstGeom>
          <a:ln>
            <a:solidFill>
              <a:schemeClr val="dk1"/>
            </a:solidFill>
          </a:ln>
        </p:spPr>
      </p:pic>
      <p:sp>
        <p:nvSpPr>
          <p:cNvPr id="39" name="Text Box 35"/>
          <p:cNvSpPr txBox="1">
            <a:spLocks noChangeArrowheads="1"/>
          </p:cNvSpPr>
          <p:nvPr/>
        </p:nvSpPr>
        <p:spPr bwMode="auto">
          <a:xfrm>
            <a:off x="5943600" y="4419600"/>
            <a:ext cx="2438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66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600" dirty="0"/>
              <a:t>Schwellwert -0,6 g/m³ ist erreicht</a:t>
            </a:r>
          </a:p>
        </p:txBody>
      </p:sp>
    </p:spTree>
  </p:cSld>
  <p:clrMapOvr>
    <a:masterClrMapping/>
  </p:clrMapOvr>
  <p:transition advClick="0" advTm="2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48"/>
          <a:stretch>
            <a:fillRect/>
          </a:stretch>
        </p:blipFill>
        <p:spPr bwMode="auto">
          <a:xfrm>
            <a:off x="2286000" y="3581400"/>
            <a:ext cx="3429000" cy="2590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64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76200"/>
            <a:ext cx="8610600" cy="457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2400">
                <a:latin typeface="Arial" panose="020B0604020202020204" pitchFamily="34" charset="0"/>
              </a:rPr>
              <a:t>Die Lüftungsanalyse in der Excelmappe des Lüftungsloggers</a:t>
            </a:r>
            <a:endParaRPr lang="de-DE" altLang="de-DE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06500" name="AutoShape 4"/>
          <p:cNvSpPr>
            <a:spLocks noChangeArrowheads="1"/>
          </p:cNvSpPr>
          <p:nvPr/>
        </p:nvSpPr>
        <p:spPr bwMode="auto">
          <a:xfrm>
            <a:off x="35687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6501" name="AutoShape 5"/>
          <p:cNvSpPr>
            <a:spLocks noChangeArrowheads="1"/>
          </p:cNvSpPr>
          <p:nvPr/>
        </p:nvSpPr>
        <p:spPr bwMode="auto">
          <a:xfrm>
            <a:off x="34925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6502" name="AutoShape 6"/>
          <p:cNvSpPr>
            <a:spLocks noChangeArrowheads="1"/>
          </p:cNvSpPr>
          <p:nvPr/>
        </p:nvSpPr>
        <p:spPr bwMode="auto">
          <a:xfrm>
            <a:off x="34163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6503" name="AutoShape 7"/>
          <p:cNvSpPr>
            <a:spLocks noChangeArrowheads="1"/>
          </p:cNvSpPr>
          <p:nvPr/>
        </p:nvSpPr>
        <p:spPr bwMode="auto">
          <a:xfrm>
            <a:off x="33401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6504" name="AutoShape 8"/>
          <p:cNvSpPr>
            <a:spLocks noChangeArrowheads="1"/>
          </p:cNvSpPr>
          <p:nvPr/>
        </p:nvSpPr>
        <p:spPr bwMode="auto">
          <a:xfrm>
            <a:off x="37973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6505" name="AutoShape 9"/>
          <p:cNvSpPr>
            <a:spLocks noChangeArrowheads="1"/>
          </p:cNvSpPr>
          <p:nvPr/>
        </p:nvSpPr>
        <p:spPr bwMode="auto">
          <a:xfrm>
            <a:off x="38735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6506" name="AutoShape 10"/>
          <p:cNvSpPr>
            <a:spLocks noChangeArrowheads="1"/>
          </p:cNvSpPr>
          <p:nvPr/>
        </p:nvSpPr>
        <p:spPr bwMode="auto">
          <a:xfrm>
            <a:off x="39497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6507" name="AutoShape 11"/>
          <p:cNvSpPr>
            <a:spLocks noChangeArrowheads="1"/>
          </p:cNvSpPr>
          <p:nvPr/>
        </p:nvSpPr>
        <p:spPr bwMode="auto">
          <a:xfrm>
            <a:off x="40259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6508" name="AutoShape 12"/>
          <p:cNvSpPr>
            <a:spLocks noChangeArrowheads="1"/>
          </p:cNvSpPr>
          <p:nvPr/>
        </p:nvSpPr>
        <p:spPr bwMode="auto">
          <a:xfrm>
            <a:off x="36449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6509" name="AutoShape 13"/>
          <p:cNvSpPr>
            <a:spLocks noChangeArrowheads="1"/>
          </p:cNvSpPr>
          <p:nvPr/>
        </p:nvSpPr>
        <p:spPr bwMode="auto">
          <a:xfrm>
            <a:off x="37211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pic>
        <p:nvPicPr>
          <p:cNvPr id="106511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55435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6512" name="Line 16"/>
          <p:cNvSpPr>
            <a:spLocks noChangeShapeType="1"/>
          </p:cNvSpPr>
          <p:nvPr/>
        </p:nvSpPr>
        <p:spPr bwMode="auto">
          <a:xfrm flipH="1" flipV="1">
            <a:off x="2743200" y="1981200"/>
            <a:ext cx="7620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06513" name="Text Box 17"/>
          <p:cNvSpPr txBox="1">
            <a:spLocks noChangeArrowheads="1"/>
          </p:cNvSpPr>
          <p:nvPr/>
        </p:nvSpPr>
        <p:spPr bwMode="auto">
          <a:xfrm>
            <a:off x="5911850" y="2514600"/>
            <a:ext cx="1752600" cy="339725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 Mittelwert aus  </a:t>
            </a:r>
          </a:p>
        </p:txBody>
      </p:sp>
      <p:sp>
        <p:nvSpPr>
          <p:cNvPr id="106514" name="Text Box 18"/>
          <p:cNvSpPr txBox="1">
            <a:spLocks noChangeArrowheads="1"/>
          </p:cNvSpPr>
          <p:nvPr/>
        </p:nvSpPr>
        <p:spPr bwMode="auto">
          <a:xfrm>
            <a:off x="7356475" y="2519363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a </a:t>
            </a:r>
          </a:p>
        </p:txBody>
      </p:sp>
      <p:sp>
        <p:nvSpPr>
          <p:cNvPr id="106515" name="Text Box 19"/>
          <p:cNvSpPr txBox="1">
            <a:spLocks noChangeArrowheads="1"/>
          </p:cNvSpPr>
          <p:nvPr/>
        </p:nvSpPr>
        <p:spPr bwMode="auto">
          <a:xfrm>
            <a:off x="5911850" y="3200400"/>
            <a:ext cx="1752600" cy="339725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 Mittelwert aus  </a:t>
            </a:r>
          </a:p>
        </p:txBody>
      </p:sp>
      <p:sp>
        <p:nvSpPr>
          <p:cNvPr id="106516" name="Text Box 20"/>
          <p:cNvSpPr txBox="1">
            <a:spLocks noChangeArrowheads="1"/>
          </p:cNvSpPr>
          <p:nvPr/>
        </p:nvSpPr>
        <p:spPr bwMode="auto">
          <a:xfrm>
            <a:off x="7391400" y="3200400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c </a:t>
            </a:r>
          </a:p>
        </p:txBody>
      </p:sp>
      <p:sp>
        <p:nvSpPr>
          <p:cNvPr id="106517" name="Line 21"/>
          <p:cNvSpPr>
            <a:spLocks noChangeShapeType="1"/>
          </p:cNvSpPr>
          <p:nvPr/>
        </p:nvSpPr>
        <p:spPr bwMode="auto">
          <a:xfrm flipH="1">
            <a:off x="3581400" y="2743200"/>
            <a:ext cx="22860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06518" name="AutoShape 22"/>
          <p:cNvSpPr>
            <a:spLocks noChangeArrowheads="1"/>
          </p:cNvSpPr>
          <p:nvPr/>
        </p:nvSpPr>
        <p:spPr bwMode="auto">
          <a:xfrm>
            <a:off x="3430588" y="3802063"/>
            <a:ext cx="152400" cy="1524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06519" name="Line 23"/>
          <p:cNvSpPr>
            <a:spLocks noChangeShapeType="1"/>
          </p:cNvSpPr>
          <p:nvPr/>
        </p:nvSpPr>
        <p:spPr bwMode="auto">
          <a:xfrm flipH="1">
            <a:off x="4038600" y="3429000"/>
            <a:ext cx="18288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06520" name="AutoShape 24"/>
          <p:cNvSpPr>
            <a:spLocks noChangeArrowheads="1"/>
          </p:cNvSpPr>
          <p:nvPr/>
        </p:nvSpPr>
        <p:spPr bwMode="auto">
          <a:xfrm>
            <a:off x="3911600" y="4584700"/>
            <a:ext cx="152400" cy="1524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06521" name="Line 25"/>
          <p:cNvSpPr>
            <a:spLocks noChangeShapeType="1"/>
          </p:cNvSpPr>
          <p:nvPr/>
        </p:nvSpPr>
        <p:spPr bwMode="auto">
          <a:xfrm flipV="1">
            <a:off x="3962400" y="1981200"/>
            <a:ext cx="609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06522" name="Line 26"/>
          <p:cNvSpPr>
            <a:spLocks noChangeShapeType="1"/>
          </p:cNvSpPr>
          <p:nvPr/>
        </p:nvSpPr>
        <p:spPr bwMode="auto">
          <a:xfrm flipH="1" flipV="1">
            <a:off x="3657600" y="1981200"/>
            <a:ext cx="762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06523" name="Text Box 27"/>
          <p:cNvSpPr txBox="1">
            <a:spLocks noChangeArrowheads="1"/>
          </p:cNvSpPr>
          <p:nvPr/>
        </p:nvSpPr>
        <p:spPr bwMode="auto">
          <a:xfrm>
            <a:off x="3035300" y="2743200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a </a:t>
            </a:r>
          </a:p>
        </p:txBody>
      </p:sp>
      <p:sp>
        <p:nvSpPr>
          <p:cNvPr id="106524" name="Text Box 28"/>
          <p:cNvSpPr txBox="1">
            <a:spLocks noChangeArrowheads="1"/>
          </p:cNvSpPr>
          <p:nvPr/>
        </p:nvSpPr>
        <p:spPr bwMode="auto">
          <a:xfrm>
            <a:off x="4102100" y="2743200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c </a:t>
            </a:r>
          </a:p>
        </p:txBody>
      </p:sp>
      <p:sp>
        <p:nvSpPr>
          <p:cNvPr id="106525" name="Text Box 29"/>
          <p:cNvSpPr txBox="1">
            <a:spLocks noChangeArrowheads="1"/>
          </p:cNvSpPr>
          <p:nvPr/>
        </p:nvSpPr>
        <p:spPr bwMode="auto">
          <a:xfrm>
            <a:off x="3568700" y="2743200"/>
            <a:ext cx="304800" cy="3397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b </a:t>
            </a:r>
          </a:p>
        </p:txBody>
      </p:sp>
      <p:sp>
        <p:nvSpPr>
          <p:cNvPr id="106526" name="Rectangle 30"/>
          <p:cNvSpPr>
            <a:spLocks noChangeArrowheads="1"/>
          </p:cNvSpPr>
          <p:nvPr/>
        </p:nvSpPr>
        <p:spPr bwMode="auto">
          <a:xfrm>
            <a:off x="3505200" y="5486400"/>
            <a:ext cx="3810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6527" name="AutoShape 31"/>
          <p:cNvSpPr>
            <a:spLocks noChangeArrowheads="1"/>
          </p:cNvSpPr>
          <p:nvPr/>
        </p:nvSpPr>
        <p:spPr bwMode="auto">
          <a:xfrm>
            <a:off x="3597275" y="3862388"/>
            <a:ext cx="304800" cy="785812"/>
          </a:xfrm>
          <a:prstGeom prst="upDownArrow">
            <a:avLst>
              <a:gd name="adj1" fmla="val 50000"/>
              <a:gd name="adj2" fmla="val 51562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06529" name="Line 33"/>
          <p:cNvSpPr>
            <a:spLocks noChangeShapeType="1"/>
          </p:cNvSpPr>
          <p:nvPr/>
        </p:nvSpPr>
        <p:spPr bwMode="auto">
          <a:xfrm flipV="1">
            <a:off x="3810000" y="3962400"/>
            <a:ext cx="2057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06531" name="Rectangle 35"/>
          <p:cNvSpPr>
            <a:spLocks noChangeArrowheads="1"/>
          </p:cNvSpPr>
          <p:nvPr/>
        </p:nvSpPr>
        <p:spPr bwMode="auto">
          <a:xfrm>
            <a:off x="3381375" y="5334000"/>
            <a:ext cx="738188" cy="846138"/>
          </a:xfrm>
          <a:prstGeom prst="rect">
            <a:avLst/>
          </a:prstGeom>
          <a:solidFill>
            <a:schemeClr val="bg1"/>
          </a:solidFill>
          <a:ln w="5715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06532" name="Line 36"/>
          <p:cNvSpPr>
            <a:spLocks noChangeShapeType="1"/>
          </p:cNvSpPr>
          <p:nvPr/>
        </p:nvSpPr>
        <p:spPr bwMode="auto">
          <a:xfrm flipV="1">
            <a:off x="2286000" y="6172200"/>
            <a:ext cx="3429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06533" name="Line 37"/>
          <p:cNvSpPr>
            <a:spLocks noChangeShapeType="1"/>
          </p:cNvSpPr>
          <p:nvPr/>
        </p:nvSpPr>
        <p:spPr bwMode="auto">
          <a:xfrm>
            <a:off x="4010025" y="5029200"/>
            <a:ext cx="0" cy="1143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06534" name="Text Box 38"/>
          <p:cNvSpPr txBox="1">
            <a:spLocks noChangeArrowheads="1"/>
          </p:cNvSpPr>
          <p:nvPr/>
        </p:nvSpPr>
        <p:spPr bwMode="auto">
          <a:xfrm>
            <a:off x="0" y="8382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600" dirty="0"/>
              <a:t>Das Betrachtungsraster wird über den Messpunktevorrat geschoben.</a:t>
            </a:r>
          </a:p>
        </p:txBody>
      </p:sp>
      <p:pic>
        <p:nvPicPr>
          <p:cNvPr id="38" name="Grafik 3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00305" y="3771900"/>
            <a:ext cx="2790825" cy="371475"/>
          </a:xfrm>
          <a:prstGeom prst="rect">
            <a:avLst/>
          </a:prstGeom>
          <a:ln>
            <a:solidFill>
              <a:schemeClr val="dk1"/>
            </a:solidFill>
          </a:ln>
        </p:spPr>
      </p:pic>
      <p:sp>
        <p:nvSpPr>
          <p:cNvPr id="39" name="Text Box 35"/>
          <p:cNvSpPr txBox="1">
            <a:spLocks noChangeArrowheads="1"/>
          </p:cNvSpPr>
          <p:nvPr/>
        </p:nvSpPr>
        <p:spPr bwMode="auto">
          <a:xfrm>
            <a:off x="5943600" y="4419600"/>
            <a:ext cx="2438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66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600" dirty="0"/>
              <a:t>Schwellwert -0,6 g/m³ ist erreicht</a:t>
            </a:r>
          </a:p>
        </p:txBody>
      </p:sp>
    </p:spTree>
  </p:cSld>
  <p:clrMapOvr>
    <a:masterClrMapping/>
  </p:clrMapOvr>
  <p:transition advClick="0" advTm="2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48"/>
          <a:stretch>
            <a:fillRect/>
          </a:stretch>
        </p:blipFill>
        <p:spPr bwMode="auto">
          <a:xfrm>
            <a:off x="2286000" y="3581400"/>
            <a:ext cx="3429000" cy="2590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05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76200"/>
            <a:ext cx="8610600" cy="457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2400" dirty="0">
                <a:latin typeface="Arial" panose="020B0604020202020204" pitchFamily="34" charset="0"/>
              </a:rPr>
              <a:t>Die Lüftungsanalyse in der Excelmappe des Lüftungsloggers</a:t>
            </a:r>
            <a:endParaRPr lang="de-DE" altLang="de-DE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10596" name="AutoShape 4"/>
          <p:cNvSpPr>
            <a:spLocks noChangeArrowheads="1"/>
          </p:cNvSpPr>
          <p:nvPr/>
        </p:nvSpPr>
        <p:spPr bwMode="auto">
          <a:xfrm>
            <a:off x="366395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10597" name="AutoShape 5"/>
          <p:cNvSpPr>
            <a:spLocks noChangeArrowheads="1"/>
          </p:cNvSpPr>
          <p:nvPr/>
        </p:nvSpPr>
        <p:spPr bwMode="auto">
          <a:xfrm>
            <a:off x="358775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10598" name="AutoShape 6"/>
          <p:cNvSpPr>
            <a:spLocks noChangeArrowheads="1"/>
          </p:cNvSpPr>
          <p:nvPr/>
        </p:nvSpPr>
        <p:spPr bwMode="auto">
          <a:xfrm>
            <a:off x="351155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10599" name="AutoShape 7"/>
          <p:cNvSpPr>
            <a:spLocks noChangeArrowheads="1"/>
          </p:cNvSpPr>
          <p:nvPr/>
        </p:nvSpPr>
        <p:spPr bwMode="auto">
          <a:xfrm>
            <a:off x="343535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10600" name="AutoShape 8"/>
          <p:cNvSpPr>
            <a:spLocks noChangeArrowheads="1"/>
          </p:cNvSpPr>
          <p:nvPr/>
        </p:nvSpPr>
        <p:spPr bwMode="auto">
          <a:xfrm>
            <a:off x="389255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10601" name="AutoShape 9"/>
          <p:cNvSpPr>
            <a:spLocks noChangeArrowheads="1"/>
          </p:cNvSpPr>
          <p:nvPr/>
        </p:nvSpPr>
        <p:spPr bwMode="auto">
          <a:xfrm>
            <a:off x="396875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10602" name="AutoShape 10"/>
          <p:cNvSpPr>
            <a:spLocks noChangeArrowheads="1"/>
          </p:cNvSpPr>
          <p:nvPr/>
        </p:nvSpPr>
        <p:spPr bwMode="auto">
          <a:xfrm>
            <a:off x="404495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10603" name="AutoShape 11"/>
          <p:cNvSpPr>
            <a:spLocks noChangeArrowheads="1"/>
          </p:cNvSpPr>
          <p:nvPr/>
        </p:nvSpPr>
        <p:spPr bwMode="auto">
          <a:xfrm>
            <a:off x="412115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10604" name="AutoShape 12"/>
          <p:cNvSpPr>
            <a:spLocks noChangeArrowheads="1"/>
          </p:cNvSpPr>
          <p:nvPr/>
        </p:nvSpPr>
        <p:spPr bwMode="auto">
          <a:xfrm>
            <a:off x="374015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10605" name="AutoShape 13"/>
          <p:cNvSpPr>
            <a:spLocks noChangeArrowheads="1"/>
          </p:cNvSpPr>
          <p:nvPr/>
        </p:nvSpPr>
        <p:spPr bwMode="auto">
          <a:xfrm>
            <a:off x="381635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pic>
        <p:nvPicPr>
          <p:cNvPr id="110607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55435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0608" name="Line 16"/>
          <p:cNvSpPr>
            <a:spLocks noChangeShapeType="1"/>
          </p:cNvSpPr>
          <p:nvPr/>
        </p:nvSpPr>
        <p:spPr bwMode="auto">
          <a:xfrm flipH="1" flipV="1">
            <a:off x="2743200" y="1981200"/>
            <a:ext cx="8382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10609" name="Text Box 17"/>
          <p:cNvSpPr txBox="1">
            <a:spLocks noChangeArrowheads="1"/>
          </p:cNvSpPr>
          <p:nvPr/>
        </p:nvSpPr>
        <p:spPr bwMode="auto">
          <a:xfrm>
            <a:off x="5911850" y="2514600"/>
            <a:ext cx="1752600" cy="339725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 Mittelwert aus  </a:t>
            </a:r>
          </a:p>
        </p:txBody>
      </p:sp>
      <p:sp>
        <p:nvSpPr>
          <p:cNvPr id="110610" name="Text Box 18"/>
          <p:cNvSpPr txBox="1">
            <a:spLocks noChangeArrowheads="1"/>
          </p:cNvSpPr>
          <p:nvPr/>
        </p:nvSpPr>
        <p:spPr bwMode="auto">
          <a:xfrm>
            <a:off x="7356475" y="2519363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a </a:t>
            </a:r>
          </a:p>
        </p:txBody>
      </p:sp>
      <p:sp>
        <p:nvSpPr>
          <p:cNvPr id="110611" name="Text Box 19"/>
          <p:cNvSpPr txBox="1">
            <a:spLocks noChangeArrowheads="1"/>
          </p:cNvSpPr>
          <p:nvPr/>
        </p:nvSpPr>
        <p:spPr bwMode="auto">
          <a:xfrm>
            <a:off x="5911850" y="3200400"/>
            <a:ext cx="1752600" cy="339725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 Mittelwert aus  </a:t>
            </a:r>
          </a:p>
        </p:txBody>
      </p:sp>
      <p:sp>
        <p:nvSpPr>
          <p:cNvPr id="110612" name="Text Box 20"/>
          <p:cNvSpPr txBox="1">
            <a:spLocks noChangeArrowheads="1"/>
          </p:cNvSpPr>
          <p:nvPr/>
        </p:nvSpPr>
        <p:spPr bwMode="auto">
          <a:xfrm>
            <a:off x="7391400" y="3200400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c </a:t>
            </a:r>
          </a:p>
        </p:txBody>
      </p:sp>
      <p:sp>
        <p:nvSpPr>
          <p:cNvPr id="110613" name="Line 21"/>
          <p:cNvSpPr>
            <a:spLocks noChangeShapeType="1"/>
          </p:cNvSpPr>
          <p:nvPr/>
        </p:nvSpPr>
        <p:spPr bwMode="auto">
          <a:xfrm flipH="1">
            <a:off x="3581400" y="2743200"/>
            <a:ext cx="22860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10614" name="AutoShape 22"/>
          <p:cNvSpPr>
            <a:spLocks noChangeArrowheads="1"/>
          </p:cNvSpPr>
          <p:nvPr/>
        </p:nvSpPr>
        <p:spPr bwMode="auto">
          <a:xfrm>
            <a:off x="3478213" y="3802063"/>
            <a:ext cx="152400" cy="1524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10615" name="Line 23"/>
          <p:cNvSpPr>
            <a:spLocks noChangeShapeType="1"/>
          </p:cNvSpPr>
          <p:nvPr/>
        </p:nvSpPr>
        <p:spPr bwMode="auto">
          <a:xfrm flipH="1">
            <a:off x="4038600" y="3429000"/>
            <a:ext cx="18288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10616" name="AutoShape 24"/>
          <p:cNvSpPr>
            <a:spLocks noChangeArrowheads="1"/>
          </p:cNvSpPr>
          <p:nvPr/>
        </p:nvSpPr>
        <p:spPr bwMode="auto">
          <a:xfrm>
            <a:off x="3959225" y="4613275"/>
            <a:ext cx="152400" cy="1524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10617" name="Line 25"/>
          <p:cNvSpPr>
            <a:spLocks noChangeShapeType="1"/>
          </p:cNvSpPr>
          <p:nvPr/>
        </p:nvSpPr>
        <p:spPr bwMode="auto">
          <a:xfrm flipV="1">
            <a:off x="4038600" y="1981200"/>
            <a:ext cx="5334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10618" name="Line 26"/>
          <p:cNvSpPr>
            <a:spLocks noChangeShapeType="1"/>
          </p:cNvSpPr>
          <p:nvPr/>
        </p:nvSpPr>
        <p:spPr bwMode="auto">
          <a:xfrm flipH="1" flipV="1">
            <a:off x="3657600" y="1981200"/>
            <a:ext cx="1524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10619" name="Text Box 27"/>
          <p:cNvSpPr txBox="1">
            <a:spLocks noChangeArrowheads="1"/>
          </p:cNvSpPr>
          <p:nvPr/>
        </p:nvSpPr>
        <p:spPr bwMode="auto">
          <a:xfrm>
            <a:off x="3130550" y="2743200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a </a:t>
            </a:r>
          </a:p>
        </p:txBody>
      </p:sp>
      <p:sp>
        <p:nvSpPr>
          <p:cNvPr id="110620" name="Text Box 28"/>
          <p:cNvSpPr txBox="1">
            <a:spLocks noChangeArrowheads="1"/>
          </p:cNvSpPr>
          <p:nvPr/>
        </p:nvSpPr>
        <p:spPr bwMode="auto">
          <a:xfrm>
            <a:off x="4197350" y="2743200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c </a:t>
            </a:r>
          </a:p>
        </p:txBody>
      </p:sp>
      <p:sp>
        <p:nvSpPr>
          <p:cNvPr id="110621" name="Text Box 29"/>
          <p:cNvSpPr txBox="1">
            <a:spLocks noChangeArrowheads="1"/>
          </p:cNvSpPr>
          <p:nvPr/>
        </p:nvSpPr>
        <p:spPr bwMode="auto">
          <a:xfrm>
            <a:off x="3663950" y="2743200"/>
            <a:ext cx="304800" cy="3397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b </a:t>
            </a:r>
          </a:p>
        </p:txBody>
      </p:sp>
      <p:sp>
        <p:nvSpPr>
          <p:cNvPr id="110622" name="Rectangle 30"/>
          <p:cNvSpPr>
            <a:spLocks noChangeArrowheads="1"/>
          </p:cNvSpPr>
          <p:nvPr/>
        </p:nvSpPr>
        <p:spPr bwMode="auto">
          <a:xfrm>
            <a:off x="3505200" y="5486400"/>
            <a:ext cx="3810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10623" name="AutoShape 31"/>
          <p:cNvSpPr>
            <a:spLocks noChangeArrowheads="1"/>
          </p:cNvSpPr>
          <p:nvPr/>
        </p:nvSpPr>
        <p:spPr bwMode="auto">
          <a:xfrm>
            <a:off x="3644900" y="3862388"/>
            <a:ext cx="304800" cy="862012"/>
          </a:xfrm>
          <a:prstGeom prst="upDownArrow">
            <a:avLst>
              <a:gd name="adj1" fmla="val 50000"/>
              <a:gd name="adj2" fmla="val 56562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10625" name="Line 33"/>
          <p:cNvSpPr>
            <a:spLocks noChangeShapeType="1"/>
          </p:cNvSpPr>
          <p:nvPr/>
        </p:nvSpPr>
        <p:spPr bwMode="auto">
          <a:xfrm flipV="1">
            <a:off x="3886200" y="3962400"/>
            <a:ext cx="1981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10627" name="Rectangle 35"/>
          <p:cNvSpPr>
            <a:spLocks noChangeArrowheads="1"/>
          </p:cNvSpPr>
          <p:nvPr/>
        </p:nvSpPr>
        <p:spPr bwMode="auto">
          <a:xfrm>
            <a:off x="3476625" y="5334000"/>
            <a:ext cx="738188" cy="846138"/>
          </a:xfrm>
          <a:prstGeom prst="rect">
            <a:avLst/>
          </a:prstGeom>
          <a:solidFill>
            <a:schemeClr val="bg1"/>
          </a:solidFill>
          <a:ln w="5715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10628" name="Line 36"/>
          <p:cNvSpPr>
            <a:spLocks noChangeShapeType="1"/>
          </p:cNvSpPr>
          <p:nvPr/>
        </p:nvSpPr>
        <p:spPr bwMode="auto">
          <a:xfrm flipV="1">
            <a:off x="2286000" y="6172200"/>
            <a:ext cx="3429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10629" name="Line 37"/>
          <p:cNvSpPr>
            <a:spLocks noChangeShapeType="1"/>
          </p:cNvSpPr>
          <p:nvPr/>
        </p:nvSpPr>
        <p:spPr bwMode="auto">
          <a:xfrm>
            <a:off x="4010025" y="5029200"/>
            <a:ext cx="0" cy="1143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10630" name="Text Box 38"/>
          <p:cNvSpPr txBox="1">
            <a:spLocks noChangeArrowheads="1"/>
          </p:cNvSpPr>
          <p:nvPr/>
        </p:nvSpPr>
        <p:spPr bwMode="auto">
          <a:xfrm>
            <a:off x="0" y="8382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600" dirty="0"/>
              <a:t>Das Betrachtungsraster wird über den Messpunktevorrat geschoben.</a:t>
            </a:r>
          </a:p>
        </p:txBody>
      </p:sp>
      <p:pic>
        <p:nvPicPr>
          <p:cNvPr id="38" name="Grafik 3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00305" y="3771900"/>
            <a:ext cx="2790825" cy="371475"/>
          </a:xfrm>
          <a:prstGeom prst="rect">
            <a:avLst/>
          </a:prstGeom>
          <a:ln>
            <a:solidFill>
              <a:schemeClr val="dk1"/>
            </a:solidFill>
          </a:ln>
        </p:spPr>
      </p:pic>
      <p:sp>
        <p:nvSpPr>
          <p:cNvPr id="39" name="Text Box 35"/>
          <p:cNvSpPr txBox="1">
            <a:spLocks noChangeArrowheads="1"/>
          </p:cNvSpPr>
          <p:nvPr/>
        </p:nvSpPr>
        <p:spPr bwMode="auto">
          <a:xfrm>
            <a:off x="5943600" y="4419600"/>
            <a:ext cx="2438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66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600" dirty="0"/>
              <a:t>Schwellwert -0,6 g/m³ ist erreicht</a:t>
            </a:r>
          </a:p>
        </p:txBody>
      </p:sp>
    </p:spTree>
  </p:cSld>
  <p:clrMapOvr>
    <a:masterClrMapping/>
  </p:clrMapOvr>
  <p:transition advClick="0" advTm="2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48"/>
          <a:stretch>
            <a:fillRect/>
          </a:stretch>
        </p:blipFill>
        <p:spPr bwMode="auto">
          <a:xfrm>
            <a:off x="2286000" y="3581400"/>
            <a:ext cx="3429000" cy="2590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76200"/>
            <a:ext cx="8610600" cy="457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2400">
                <a:latin typeface="Arial" panose="020B0604020202020204" pitchFamily="34" charset="0"/>
              </a:rPr>
              <a:t>Die Lüftungsanalyse in der Excelmappe des Lüftungsloggers</a:t>
            </a:r>
            <a:endParaRPr lang="de-DE" altLang="de-DE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12644" name="AutoShape 4"/>
          <p:cNvSpPr>
            <a:spLocks noChangeArrowheads="1"/>
          </p:cNvSpPr>
          <p:nvPr/>
        </p:nvSpPr>
        <p:spPr bwMode="auto">
          <a:xfrm>
            <a:off x="371157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12645" name="AutoShape 5"/>
          <p:cNvSpPr>
            <a:spLocks noChangeArrowheads="1"/>
          </p:cNvSpPr>
          <p:nvPr/>
        </p:nvSpPr>
        <p:spPr bwMode="auto">
          <a:xfrm>
            <a:off x="363537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12646" name="AutoShape 6"/>
          <p:cNvSpPr>
            <a:spLocks noChangeArrowheads="1"/>
          </p:cNvSpPr>
          <p:nvPr/>
        </p:nvSpPr>
        <p:spPr bwMode="auto">
          <a:xfrm>
            <a:off x="355917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12647" name="AutoShape 7"/>
          <p:cNvSpPr>
            <a:spLocks noChangeArrowheads="1"/>
          </p:cNvSpPr>
          <p:nvPr/>
        </p:nvSpPr>
        <p:spPr bwMode="auto">
          <a:xfrm>
            <a:off x="348297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12648" name="AutoShape 8"/>
          <p:cNvSpPr>
            <a:spLocks noChangeArrowheads="1"/>
          </p:cNvSpPr>
          <p:nvPr/>
        </p:nvSpPr>
        <p:spPr bwMode="auto">
          <a:xfrm>
            <a:off x="394017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12649" name="AutoShape 9"/>
          <p:cNvSpPr>
            <a:spLocks noChangeArrowheads="1"/>
          </p:cNvSpPr>
          <p:nvPr/>
        </p:nvSpPr>
        <p:spPr bwMode="auto">
          <a:xfrm>
            <a:off x="401637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12650" name="AutoShape 10"/>
          <p:cNvSpPr>
            <a:spLocks noChangeArrowheads="1"/>
          </p:cNvSpPr>
          <p:nvPr/>
        </p:nvSpPr>
        <p:spPr bwMode="auto">
          <a:xfrm>
            <a:off x="409257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12651" name="AutoShape 11"/>
          <p:cNvSpPr>
            <a:spLocks noChangeArrowheads="1"/>
          </p:cNvSpPr>
          <p:nvPr/>
        </p:nvSpPr>
        <p:spPr bwMode="auto">
          <a:xfrm>
            <a:off x="416877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12652" name="AutoShape 12"/>
          <p:cNvSpPr>
            <a:spLocks noChangeArrowheads="1"/>
          </p:cNvSpPr>
          <p:nvPr/>
        </p:nvSpPr>
        <p:spPr bwMode="auto">
          <a:xfrm>
            <a:off x="378777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12653" name="AutoShape 13"/>
          <p:cNvSpPr>
            <a:spLocks noChangeArrowheads="1"/>
          </p:cNvSpPr>
          <p:nvPr/>
        </p:nvSpPr>
        <p:spPr bwMode="auto">
          <a:xfrm>
            <a:off x="386397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pic>
        <p:nvPicPr>
          <p:cNvPr id="112655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55435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56" name="Line 16"/>
          <p:cNvSpPr>
            <a:spLocks noChangeShapeType="1"/>
          </p:cNvSpPr>
          <p:nvPr/>
        </p:nvSpPr>
        <p:spPr bwMode="auto">
          <a:xfrm flipH="1" flipV="1">
            <a:off x="2743200" y="1981200"/>
            <a:ext cx="9144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12657" name="Text Box 17"/>
          <p:cNvSpPr txBox="1">
            <a:spLocks noChangeArrowheads="1"/>
          </p:cNvSpPr>
          <p:nvPr/>
        </p:nvSpPr>
        <p:spPr bwMode="auto">
          <a:xfrm>
            <a:off x="5911850" y="2514600"/>
            <a:ext cx="1752600" cy="339725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 Mittelwert aus  </a:t>
            </a:r>
          </a:p>
        </p:txBody>
      </p:sp>
      <p:sp>
        <p:nvSpPr>
          <p:cNvPr id="112658" name="Text Box 18"/>
          <p:cNvSpPr txBox="1">
            <a:spLocks noChangeArrowheads="1"/>
          </p:cNvSpPr>
          <p:nvPr/>
        </p:nvSpPr>
        <p:spPr bwMode="auto">
          <a:xfrm>
            <a:off x="7356475" y="2519363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a </a:t>
            </a:r>
          </a:p>
        </p:txBody>
      </p:sp>
      <p:sp>
        <p:nvSpPr>
          <p:cNvPr id="112659" name="Text Box 19"/>
          <p:cNvSpPr txBox="1">
            <a:spLocks noChangeArrowheads="1"/>
          </p:cNvSpPr>
          <p:nvPr/>
        </p:nvSpPr>
        <p:spPr bwMode="auto">
          <a:xfrm>
            <a:off x="5911850" y="3200400"/>
            <a:ext cx="1752600" cy="339725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 Mittelwert aus  </a:t>
            </a:r>
          </a:p>
        </p:txBody>
      </p:sp>
      <p:sp>
        <p:nvSpPr>
          <p:cNvPr id="112660" name="Text Box 20"/>
          <p:cNvSpPr txBox="1">
            <a:spLocks noChangeArrowheads="1"/>
          </p:cNvSpPr>
          <p:nvPr/>
        </p:nvSpPr>
        <p:spPr bwMode="auto">
          <a:xfrm>
            <a:off x="7391400" y="3200400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c </a:t>
            </a:r>
          </a:p>
        </p:txBody>
      </p:sp>
      <p:sp>
        <p:nvSpPr>
          <p:cNvPr id="112661" name="Line 21"/>
          <p:cNvSpPr>
            <a:spLocks noChangeShapeType="1"/>
          </p:cNvSpPr>
          <p:nvPr/>
        </p:nvSpPr>
        <p:spPr bwMode="auto">
          <a:xfrm flipH="1">
            <a:off x="3657600" y="2743200"/>
            <a:ext cx="22098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12662" name="AutoShape 22"/>
          <p:cNvSpPr>
            <a:spLocks noChangeArrowheads="1"/>
          </p:cNvSpPr>
          <p:nvPr/>
        </p:nvSpPr>
        <p:spPr bwMode="auto">
          <a:xfrm>
            <a:off x="3525838" y="3802063"/>
            <a:ext cx="152400" cy="1524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12663" name="Line 23"/>
          <p:cNvSpPr>
            <a:spLocks noChangeShapeType="1"/>
          </p:cNvSpPr>
          <p:nvPr/>
        </p:nvSpPr>
        <p:spPr bwMode="auto">
          <a:xfrm flipH="1">
            <a:off x="4114800" y="3429000"/>
            <a:ext cx="17526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12664" name="AutoShape 24"/>
          <p:cNvSpPr>
            <a:spLocks noChangeArrowheads="1"/>
          </p:cNvSpPr>
          <p:nvPr/>
        </p:nvSpPr>
        <p:spPr bwMode="auto">
          <a:xfrm>
            <a:off x="4006850" y="4632325"/>
            <a:ext cx="152400" cy="1524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12665" name="Line 25"/>
          <p:cNvSpPr>
            <a:spLocks noChangeShapeType="1"/>
          </p:cNvSpPr>
          <p:nvPr/>
        </p:nvSpPr>
        <p:spPr bwMode="auto">
          <a:xfrm flipV="1">
            <a:off x="4114800" y="1981200"/>
            <a:ext cx="4572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12666" name="Line 26"/>
          <p:cNvSpPr>
            <a:spLocks noChangeShapeType="1"/>
          </p:cNvSpPr>
          <p:nvPr/>
        </p:nvSpPr>
        <p:spPr bwMode="auto">
          <a:xfrm flipH="1" flipV="1">
            <a:off x="3657600" y="19812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12667" name="Text Box 27"/>
          <p:cNvSpPr txBox="1">
            <a:spLocks noChangeArrowheads="1"/>
          </p:cNvSpPr>
          <p:nvPr/>
        </p:nvSpPr>
        <p:spPr bwMode="auto">
          <a:xfrm>
            <a:off x="3178175" y="2743200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a </a:t>
            </a:r>
          </a:p>
        </p:txBody>
      </p:sp>
      <p:sp>
        <p:nvSpPr>
          <p:cNvPr id="112668" name="Text Box 28"/>
          <p:cNvSpPr txBox="1">
            <a:spLocks noChangeArrowheads="1"/>
          </p:cNvSpPr>
          <p:nvPr/>
        </p:nvSpPr>
        <p:spPr bwMode="auto">
          <a:xfrm>
            <a:off x="4244975" y="2743200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c </a:t>
            </a:r>
          </a:p>
        </p:txBody>
      </p:sp>
      <p:sp>
        <p:nvSpPr>
          <p:cNvPr id="112669" name="Text Box 29"/>
          <p:cNvSpPr txBox="1">
            <a:spLocks noChangeArrowheads="1"/>
          </p:cNvSpPr>
          <p:nvPr/>
        </p:nvSpPr>
        <p:spPr bwMode="auto">
          <a:xfrm>
            <a:off x="3711575" y="2743200"/>
            <a:ext cx="304800" cy="3397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b </a:t>
            </a:r>
          </a:p>
        </p:txBody>
      </p:sp>
      <p:sp>
        <p:nvSpPr>
          <p:cNvPr id="112670" name="Rectangle 30"/>
          <p:cNvSpPr>
            <a:spLocks noChangeArrowheads="1"/>
          </p:cNvSpPr>
          <p:nvPr/>
        </p:nvSpPr>
        <p:spPr bwMode="auto">
          <a:xfrm>
            <a:off x="3505200" y="5486400"/>
            <a:ext cx="3810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12671" name="AutoShape 31"/>
          <p:cNvSpPr>
            <a:spLocks noChangeArrowheads="1"/>
          </p:cNvSpPr>
          <p:nvPr/>
        </p:nvSpPr>
        <p:spPr bwMode="auto">
          <a:xfrm>
            <a:off x="3692525" y="3862388"/>
            <a:ext cx="304800" cy="862012"/>
          </a:xfrm>
          <a:prstGeom prst="upDownArrow">
            <a:avLst>
              <a:gd name="adj1" fmla="val 50000"/>
              <a:gd name="adj2" fmla="val 56562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12673" name="Line 33"/>
          <p:cNvSpPr>
            <a:spLocks noChangeShapeType="1"/>
          </p:cNvSpPr>
          <p:nvPr/>
        </p:nvSpPr>
        <p:spPr bwMode="auto">
          <a:xfrm flipV="1">
            <a:off x="3962400" y="3962400"/>
            <a:ext cx="19050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12675" name="Rectangle 35"/>
          <p:cNvSpPr>
            <a:spLocks noChangeArrowheads="1"/>
          </p:cNvSpPr>
          <p:nvPr/>
        </p:nvSpPr>
        <p:spPr bwMode="auto">
          <a:xfrm>
            <a:off x="3524250" y="5334000"/>
            <a:ext cx="738188" cy="846138"/>
          </a:xfrm>
          <a:prstGeom prst="rect">
            <a:avLst/>
          </a:prstGeom>
          <a:solidFill>
            <a:schemeClr val="bg1"/>
          </a:solidFill>
          <a:ln w="5715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12676" name="Line 36"/>
          <p:cNvSpPr>
            <a:spLocks noChangeShapeType="1"/>
          </p:cNvSpPr>
          <p:nvPr/>
        </p:nvSpPr>
        <p:spPr bwMode="auto">
          <a:xfrm flipV="1">
            <a:off x="2286000" y="6172200"/>
            <a:ext cx="3429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12677" name="Line 37"/>
          <p:cNvSpPr>
            <a:spLocks noChangeShapeType="1"/>
          </p:cNvSpPr>
          <p:nvPr/>
        </p:nvSpPr>
        <p:spPr bwMode="auto">
          <a:xfrm>
            <a:off x="4010025" y="5029200"/>
            <a:ext cx="0" cy="1143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12678" name="Text Box 38"/>
          <p:cNvSpPr txBox="1">
            <a:spLocks noChangeArrowheads="1"/>
          </p:cNvSpPr>
          <p:nvPr/>
        </p:nvSpPr>
        <p:spPr bwMode="auto">
          <a:xfrm>
            <a:off x="0" y="8382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600" dirty="0"/>
              <a:t>Das Betrachtungsraster wird über den Messpunktevorrat geschoben.</a:t>
            </a:r>
          </a:p>
        </p:txBody>
      </p:sp>
      <p:pic>
        <p:nvPicPr>
          <p:cNvPr id="38" name="Grafik 3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00305" y="3771900"/>
            <a:ext cx="2790825" cy="371475"/>
          </a:xfrm>
          <a:prstGeom prst="rect">
            <a:avLst/>
          </a:prstGeom>
          <a:ln>
            <a:solidFill>
              <a:schemeClr val="dk1"/>
            </a:solidFill>
          </a:ln>
        </p:spPr>
      </p:pic>
      <p:sp>
        <p:nvSpPr>
          <p:cNvPr id="39" name="Text Box 35"/>
          <p:cNvSpPr txBox="1">
            <a:spLocks noChangeArrowheads="1"/>
          </p:cNvSpPr>
          <p:nvPr/>
        </p:nvSpPr>
        <p:spPr bwMode="auto">
          <a:xfrm>
            <a:off x="5943600" y="4419600"/>
            <a:ext cx="2438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66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600" dirty="0"/>
              <a:t>Schwellwert -0,6 g/m³ ist erreicht</a:t>
            </a:r>
          </a:p>
        </p:txBody>
      </p:sp>
    </p:spTree>
  </p:cSld>
  <p:clrMapOvr>
    <a:masterClrMapping/>
  </p:clrMapOvr>
  <p:transition advClick="0" advTm="2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48"/>
          <a:stretch>
            <a:fillRect/>
          </a:stretch>
        </p:blipFill>
        <p:spPr bwMode="auto">
          <a:xfrm>
            <a:off x="2286000" y="3581400"/>
            <a:ext cx="3429000" cy="2590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46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76200"/>
            <a:ext cx="8610600" cy="457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2400">
                <a:latin typeface="Arial" panose="020B0604020202020204" pitchFamily="34" charset="0"/>
              </a:rPr>
              <a:t>Die Lüftungsanalyse in der Excelmappe des Lüftungsloggers</a:t>
            </a:r>
            <a:endParaRPr lang="de-DE" altLang="de-DE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14692" name="AutoShape 4"/>
          <p:cNvSpPr>
            <a:spLocks noChangeArrowheads="1"/>
          </p:cNvSpPr>
          <p:nvPr/>
        </p:nvSpPr>
        <p:spPr bwMode="auto">
          <a:xfrm>
            <a:off x="37592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14693" name="AutoShape 5"/>
          <p:cNvSpPr>
            <a:spLocks noChangeArrowheads="1"/>
          </p:cNvSpPr>
          <p:nvPr/>
        </p:nvSpPr>
        <p:spPr bwMode="auto">
          <a:xfrm>
            <a:off x="36830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14694" name="AutoShape 6"/>
          <p:cNvSpPr>
            <a:spLocks noChangeArrowheads="1"/>
          </p:cNvSpPr>
          <p:nvPr/>
        </p:nvSpPr>
        <p:spPr bwMode="auto">
          <a:xfrm>
            <a:off x="36068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14695" name="AutoShape 7"/>
          <p:cNvSpPr>
            <a:spLocks noChangeArrowheads="1"/>
          </p:cNvSpPr>
          <p:nvPr/>
        </p:nvSpPr>
        <p:spPr bwMode="auto">
          <a:xfrm>
            <a:off x="35306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14696" name="AutoShape 8"/>
          <p:cNvSpPr>
            <a:spLocks noChangeArrowheads="1"/>
          </p:cNvSpPr>
          <p:nvPr/>
        </p:nvSpPr>
        <p:spPr bwMode="auto">
          <a:xfrm>
            <a:off x="39878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14697" name="AutoShape 9"/>
          <p:cNvSpPr>
            <a:spLocks noChangeArrowheads="1"/>
          </p:cNvSpPr>
          <p:nvPr/>
        </p:nvSpPr>
        <p:spPr bwMode="auto">
          <a:xfrm>
            <a:off x="40640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14698" name="AutoShape 10"/>
          <p:cNvSpPr>
            <a:spLocks noChangeArrowheads="1"/>
          </p:cNvSpPr>
          <p:nvPr/>
        </p:nvSpPr>
        <p:spPr bwMode="auto">
          <a:xfrm>
            <a:off x="41402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14699" name="AutoShape 11"/>
          <p:cNvSpPr>
            <a:spLocks noChangeArrowheads="1"/>
          </p:cNvSpPr>
          <p:nvPr/>
        </p:nvSpPr>
        <p:spPr bwMode="auto">
          <a:xfrm>
            <a:off x="42164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14700" name="AutoShape 12"/>
          <p:cNvSpPr>
            <a:spLocks noChangeArrowheads="1"/>
          </p:cNvSpPr>
          <p:nvPr/>
        </p:nvSpPr>
        <p:spPr bwMode="auto">
          <a:xfrm>
            <a:off x="38354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14701" name="AutoShape 13"/>
          <p:cNvSpPr>
            <a:spLocks noChangeArrowheads="1"/>
          </p:cNvSpPr>
          <p:nvPr/>
        </p:nvSpPr>
        <p:spPr bwMode="auto">
          <a:xfrm>
            <a:off x="39116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pic>
        <p:nvPicPr>
          <p:cNvPr id="114703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55435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4704" name="Line 16"/>
          <p:cNvSpPr>
            <a:spLocks noChangeShapeType="1"/>
          </p:cNvSpPr>
          <p:nvPr/>
        </p:nvSpPr>
        <p:spPr bwMode="auto">
          <a:xfrm flipH="1" flipV="1">
            <a:off x="2743200" y="1981200"/>
            <a:ext cx="9144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14705" name="Text Box 17"/>
          <p:cNvSpPr txBox="1">
            <a:spLocks noChangeArrowheads="1"/>
          </p:cNvSpPr>
          <p:nvPr/>
        </p:nvSpPr>
        <p:spPr bwMode="auto">
          <a:xfrm>
            <a:off x="5911850" y="2514600"/>
            <a:ext cx="1752600" cy="339725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 Mittelwert aus  </a:t>
            </a:r>
          </a:p>
        </p:txBody>
      </p:sp>
      <p:sp>
        <p:nvSpPr>
          <p:cNvPr id="114706" name="Text Box 18"/>
          <p:cNvSpPr txBox="1">
            <a:spLocks noChangeArrowheads="1"/>
          </p:cNvSpPr>
          <p:nvPr/>
        </p:nvSpPr>
        <p:spPr bwMode="auto">
          <a:xfrm>
            <a:off x="7356475" y="2519363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a </a:t>
            </a:r>
          </a:p>
        </p:txBody>
      </p:sp>
      <p:sp>
        <p:nvSpPr>
          <p:cNvPr id="114707" name="Text Box 19"/>
          <p:cNvSpPr txBox="1">
            <a:spLocks noChangeArrowheads="1"/>
          </p:cNvSpPr>
          <p:nvPr/>
        </p:nvSpPr>
        <p:spPr bwMode="auto">
          <a:xfrm>
            <a:off x="5911850" y="3200400"/>
            <a:ext cx="1752600" cy="339725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 Mittelwert aus  </a:t>
            </a:r>
          </a:p>
        </p:txBody>
      </p:sp>
      <p:sp>
        <p:nvSpPr>
          <p:cNvPr id="114708" name="Text Box 20"/>
          <p:cNvSpPr txBox="1">
            <a:spLocks noChangeArrowheads="1"/>
          </p:cNvSpPr>
          <p:nvPr/>
        </p:nvSpPr>
        <p:spPr bwMode="auto">
          <a:xfrm>
            <a:off x="7391400" y="3200400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c </a:t>
            </a:r>
          </a:p>
        </p:txBody>
      </p:sp>
      <p:sp>
        <p:nvSpPr>
          <p:cNvPr id="114709" name="Line 21"/>
          <p:cNvSpPr>
            <a:spLocks noChangeShapeType="1"/>
          </p:cNvSpPr>
          <p:nvPr/>
        </p:nvSpPr>
        <p:spPr bwMode="auto">
          <a:xfrm flipH="1">
            <a:off x="3733800" y="2743200"/>
            <a:ext cx="21336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14710" name="AutoShape 22"/>
          <p:cNvSpPr>
            <a:spLocks noChangeArrowheads="1"/>
          </p:cNvSpPr>
          <p:nvPr/>
        </p:nvSpPr>
        <p:spPr bwMode="auto">
          <a:xfrm>
            <a:off x="3573463" y="3802063"/>
            <a:ext cx="152400" cy="1524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14711" name="Line 23"/>
          <p:cNvSpPr>
            <a:spLocks noChangeShapeType="1"/>
          </p:cNvSpPr>
          <p:nvPr/>
        </p:nvSpPr>
        <p:spPr bwMode="auto">
          <a:xfrm flipH="1">
            <a:off x="4191000" y="3429000"/>
            <a:ext cx="16764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14712" name="AutoShape 24"/>
          <p:cNvSpPr>
            <a:spLocks noChangeArrowheads="1"/>
          </p:cNvSpPr>
          <p:nvPr/>
        </p:nvSpPr>
        <p:spPr bwMode="auto">
          <a:xfrm>
            <a:off x="4054475" y="4651375"/>
            <a:ext cx="152400" cy="1524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14713" name="Line 25"/>
          <p:cNvSpPr>
            <a:spLocks noChangeShapeType="1"/>
          </p:cNvSpPr>
          <p:nvPr/>
        </p:nvSpPr>
        <p:spPr bwMode="auto">
          <a:xfrm flipV="1">
            <a:off x="4114800" y="1981200"/>
            <a:ext cx="4572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14714" name="Line 26"/>
          <p:cNvSpPr>
            <a:spLocks noChangeShapeType="1"/>
          </p:cNvSpPr>
          <p:nvPr/>
        </p:nvSpPr>
        <p:spPr bwMode="auto">
          <a:xfrm flipH="1" flipV="1">
            <a:off x="3657600" y="19812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14715" name="Text Box 27"/>
          <p:cNvSpPr txBox="1">
            <a:spLocks noChangeArrowheads="1"/>
          </p:cNvSpPr>
          <p:nvPr/>
        </p:nvSpPr>
        <p:spPr bwMode="auto">
          <a:xfrm>
            <a:off x="3225800" y="2743200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a </a:t>
            </a:r>
          </a:p>
        </p:txBody>
      </p:sp>
      <p:sp>
        <p:nvSpPr>
          <p:cNvPr id="114716" name="Text Box 28"/>
          <p:cNvSpPr txBox="1">
            <a:spLocks noChangeArrowheads="1"/>
          </p:cNvSpPr>
          <p:nvPr/>
        </p:nvSpPr>
        <p:spPr bwMode="auto">
          <a:xfrm>
            <a:off x="4292600" y="2743200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c </a:t>
            </a:r>
          </a:p>
        </p:txBody>
      </p:sp>
      <p:sp>
        <p:nvSpPr>
          <p:cNvPr id="114717" name="Text Box 29"/>
          <p:cNvSpPr txBox="1">
            <a:spLocks noChangeArrowheads="1"/>
          </p:cNvSpPr>
          <p:nvPr/>
        </p:nvSpPr>
        <p:spPr bwMode="auto">
          <a:xfrm>
            <a:off x="3759200" y="2743200"/>
            <a:ext cx="304800" cy="3397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b </a:t>
            </a:r>
          </a:p>
        </p:txBody>
      </p:sp>
      <p:sp>
        <p:nvSpPr>
          <p:cNvPr id="114718" name="Rectangle 30"/>
          <p:cNvSpPr>
            <a:spLocks noChangeArrowheads="1"/>
          </p:cNvSpPr>
          <p:nvPr/>
        </p:nvSpPr>
        <p:spPr bwMode="auto">
          <a:xfrm>
            <a:off x="3505200" y="5486400"/>
            <a:ext cx="3810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14719" name="AutoShape 31"/>
          <p:cNvSpPr>
            <a:spLocks noChangeArrowheads="1"/>
          </p:cNvSpPr>
          <p:nvPr/>
        </p:nvSpPr>
        <p:spPr bwMode="auto">
          <a:xfrm>
            <a:off x="3740150" y="3862388"/>
            <a:ext cx="304800" cy="862012"/>
          </a:xfrm>
          <a:prstGeom prst="upDownArrow">
            <a:avLst>
              <a:gd name="adj1" fmla="val 50000"/>
              <a:gd name="adj2" fmla="val 56562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14721" name="Line 33"/>
          <p:cNvSpPr>
            <a:spLocks noChangeShapeType="1"/>
          </p:cNvSpPr>
          <p:nvPr/>
        </p:nvSpPr>
        <p:spPr bwMode="auto">
          <a:xfrm flipV="1">
            <a:off x="4038600" y="3962400"/>
            <a:ext cx="18288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14723" name="Rectangle 35"/>
          <p:cNvSpPr>
            <a:spLocks noChangeArrowheads="1"/>
          </p:cNvSpPr>
          <p:nvPr/>
        </p:nvSpPr>
        <p:spPr bwMode="auto">
          <a:xfrm>
            <a:off x="3571875" y="5334000"/>
            <a:ext cx="738188" cy="846138"/>
          </a:xfrm>
          <a:prstGeom prst="rect">
            <a:avLst/>
          </a:prstGeom>
          <a:solidFill>
            <a:schemeClr val="bg1"/>
          </a:solidFill>
          <a:ln w="5715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14724" name="Line 36"/>
          <p:cNvSpPr>
            <a:spLocks noChangeShapeType="1"/>
          </p:cNvSpPr>
          <p:nvPr/>
        </p:nvSpPr>
        <p:spPr bwMode="auto">
          <a:xfrm flipV="1">
            <a:off x="2286000" y="6172200"/>
            <a:ext cx="3429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14725" name="Line 37"/>
          <p:cNvSpPr>
            <a:spLocks noChangeShapeType="1"/>
          </p:cNvSpPr>
          <p:nvPr/>
        </p:nvSpPr>
        <p:spPr bwMode="auto">
          <a:xfrm>
            <a:off x="4010025" y="5029200"/>
            <a:ext cx="0" cy="1143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14726" name="Text Box 38"/>
          <p:cNvSpPr txBox="1">
            <a:spLocks noChangeArrowheads="1"/>
          </p:cNvSpPr>
          <p:nvPr/>
        </p:nvSpPr>
        <p:spPr bwMode="auto">
          <a:xfrm>
            <a:off x="0" y="8382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600" dirty="0"/>
              <a:t>Das Betrachtungsraster wird über den Messpunktevorrat geschoben.</a:t>
            </a:r>
          </a:p>
        </p:txBody>
      </p:sp>
      <p:pic>
        <p:nvPicPr>
          <p:cNvPr id="38" name="Grafik 3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00305" y="3771900"/>
            <a:ext cx="2790825" cy="371475"/>
          </a:xfrm>
          <a:prstGeom prst="rect">
            <a:avLst/>
          </a:prstGeom>
          <a:ln>
            <a:solidFill>
              <a:schemeClr val="dk1"/>
            </a:solidFill>
          </a:ln>
        </p:spPr>
      </p:pic>
      <p:sp>
        <p:nvSpPr>
          <p:cNvPr id="39" name="Text Box 35"/>
          <p:cNvSpPr txBox="1">
            <a:spLocks noChangeArrowheads="1"/>
          </p:cNvSpPr>
          <p:nvPr/>
        </p:nvSpPr>
        <p:spPr bwMode="auto">
          <a:xfrm>
            <a:off x="5943600" y="4419600"/>
            <a:ext cx="2438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66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600" dirty="0"/>
              <a:t>Schwellwert -0,6 g/m³ ist erreicht</a:t>
            </a:r>
          </a:p>
        </p:txBody>
      </p:sp>
    </p:spTree>
  </p:cSld>
  <p:clrMapOvr>
    <a:masterClrMapping/>
  </p:clrMapOvr>
  <p:transition advClick="0" advTm="2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7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48"/>
          <a:stretch>
            <a:fillRect/>
          </a:stretch>
        </p:blipFill>
        <p:spPr bwMode="auto">
          <a:xfrm>
            <a:off x="2286000" y="3581400"/>
            <a:ext cx="3429000" cy="2590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67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76200"/>
            <a:ext cx="8610600" cy="457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2400">
                <a:latin typeface="Arial" panose="020B0604020202020204" pitchFamily="34" charset="0"/>
              </a:rPr>
              <a:t>Die Lüftungsanalyse in der Excelmappe des Lüftungsloggers</a:t>
            </a:r>
            <a:endParaRPr lang="de-DE" altLang="de-DE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16740" name="AutoShape 4"/>
          <p:cNvSpPr>
            <a:spLocks noChangeArrowheads="1"/>
          </p:cNvSpPr>
          <p:nvPr/>
        </p:nvSpPr>
        <p:spPr bwMode="auto">
          <a:xfrm>
            <a:off x="380682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>
            <a:off x="373062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16742" name="AutoShape 6"/>
          <p:cNvSpPr>
            <a:spLocks noChangeArrowheads="1"/>
          </p:cNvSpPr>
          <p:nvPr/>
        </p:nvSpPr>
        <p:spPr bwMode="auto">
          <a:xfrm>
            <a:off x="365442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16743" name="AutoShape 7"/>
          <p:cNvSpPr>
            <a:spLocks noChangeArrowheads="1"/>
          </p:cNvSpPr>
          <p:nvPr/>
        </p:nvSpPr>
        <p:spPr bwMode="auto">
          <a:xfrm>
            <a:off x="357822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16744" name="AutoShape 8"/>
          <p:cNvSpPr>
            <a:spLocks noChangeArrowheads="1"/>
          </p:cNvSpPr>
          <p:nvPr/>
        </p:nvSpPr>
        <p:spPr bwMode="auto">
          <a:xfrm>
            <a:off x="403542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16745" name="AutoShape 9"/>
          <p:cNvSpPr>
            <a:spLocks noChangeArrowheads="1"/>
          </p:cNvSpPr>
          <p:nvPr/>
        </p:nvSpPr>
        <p:spPr bwMode="auto">
          <a:xfrm>
            <a:off x="411162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>
            <a:off x="418782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16747" name="AutoShape 11"/>
          <p:cNvSpPr>
            <a:spLocks noChangeArrowheads="1"/>
          </p:cNvSpPr>
          <p:nvPr/>
        </p:nvSpPr>
        <p:spPr bwMode="auto">
          <a:xfrm>
            <a:off x="426402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16748" name="AutoShape 12"/>
          <p:cNvSpPr>
            <a:spLocks noChangeArrowheads="1"/>
          </p:cNvSpPr>
          <p:nvPr/>
        </p:nvSpPr>
        <p:spPr bwMode="auto">
          <a:xfrm>
            <a:off x="388302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16749" name="AutoShape 13"/>
          <p:cNvSpPr>
            <a:spLocks noChangeArrowheads="1"/>
          </p:cNvSpPr>
          <p:nvPr/>
        </p:nvSpPr>
        <p:spPr bwMode="auto">
          <a:xfrm>
            <a:off x="395922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pic>
        <p:nvPicPr>
          <p:cNvPr id="116751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55435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6752" name="Line 16"/>
          <p:cNvSpPr>
            <a:spLocks noChangeShapeType="1"/>
          </p:cNvSpPr>
          <p:nvPr/>
        </p:nvSpPr>
        <p:spPr bwMode="auto">
          <a:xfrm flipH="1" flipV="1">
            <a:off x="2743200" y="1981200"/>
            <a:ext cx="990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16753" name="Text Box 17"/>
          <p:cNvSpPr txBox="1">
            <a:spLocks noChangeArrowheads="1"/>
          </p:cNvSpPr>
          <p:nvPr/>
        </p:nvSpPr>
        <p:spPr bwMode="auto">
          <a:xfrm>
            <a:off x="5911850" y="2514600"/>
            <a:ext cx="1752600" cy="339725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 Mittelwert aus  </a:t>
            </a:r>
          </a:p>
        </p:txBody>
      </p:sp>
      <p:sp>
        <p:nvSpPr>
          <p:cNvPr id="116754" name="Text Box 18"/>
          <p:cNvSpPr txBox="1">
            <a:spLocks noChangeArrowheads="1"/>
          </p:cNvSpPr>
          <p:nvPr/>
        </p:nvSpPr>
        <p:spPr bwMode="auto">
          <a:xfrm>
            <a:off x="7356475" y="2519363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a </a:t>
            </a:r>
          </a:p>
        </p:txBody>
      </p:sp>
      <p:sp>
        <p:nvSpPr>
          <p:cNvPr id="116755" name="Text Box 19"/>
          <p:cNvSpPr txBox="1">
            <a:spLocks noChangeArrowheads="1"/>
          </p:cNvSpPr>
          <p:nvPr/>
        </p:nvSpPr>
        <p:spPr bwMode="auto">
          <a:xfrm>
            <a:off x="5911850" y="3200400"/>
            <a:ext cx="1752600" cy="339725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 Mittelwert aus  </a:t>
            </a:r>
          </a:p>
        </p:txBody>
      </p:sp>
      <p:sp>
        <p:nvSpPr>
          <p:cNvPr id="116756" name="Text Box 20"/>
          <p:cNvSpPr txBox="1">
            <a:spLocks noChangeArrowheads="1"/>
          </p:cNvSpPr>
          <p:nvPr/>
        </p:nvSpPr>
        <p:spPr bwMode="auto">
          <a:xfrm>
            <a:off x="7391400" y="3200400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c </a:t>
            </a:r>
          </a:p>
        </p:txBody>
      </p:sp>
      <p:sp>
        <p:nvSpPr>
          <p:cNvPr id="116757" name="Line 21"/>
          <p:cNvSpPr>
            <a:spLocks noChangeShapeType="1"/>
          </p:cNvSpPr>
          <p:nvPr/>
        </p:nvSpPr>
        <p:spPr bwMode="auto">
          <a:xfrm flipH="1">
            <a:off x="3733800" y="2743200"/>
            <a:ext cx="21336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16758" name="AutoShape 22"/>
          <p:cNvSpPr>
            <a:spLocks noChangeArrowheads="1"/>
          </p:cNvSpPr>
          <p:nvPr/>
        </p:nvSpPr>
        <p:spPr bwMode="auto">
          <a:xfrm>
            <a:off x="3621088" y="3973513"/>
            <a:ext cx="152400" cy="1524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16759" name="Line 23"/>
          <p:cNvSpPr>
            <a:spLocks noChangeShapeType="1"/>
          </p:cNvSpPr>
          <p:nvPr/>
        </p:nvSpPr>
        <p:spPr bwMode="auto">
          <a:xfrm flipH="1">
            <a:off x="4191000" y="3429000"/>
            <a:ext cx="16764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16760" name="AutoShape 24"/>
          <p:cNvSpPr>
            <a:spLocks noChangeArrowheads="1"/>
          </p:cNvSpPr>
          <p:nvPr/>
        </p:nvSpPr>
        <p:spPr bwMode="auto">
          <a:xfrm>
            <a:off x="4102100" y="4660900"/>
            <a:ext cx="152400" cy="1524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16761" name="Line 25"/>
          <p:cNvSpPr>
            <a:spLocks noChangeShapeType="1"/>
          </p:cNvSpPr>
          <p:nvPr/>
        </p:nvSpPr>
        <p:spPr bwMode="auto">
          <a:xfrm flipV="1">
            <a:off x="4191000" y="1981200"/>
            <a:ext cx="3810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16762" name="Line 26"/>
          <p:cNvSpPr>
            <a:spLocks noChangeShapeType="1"/>
          </p:cNvSpPr>
          <p:nvPr/>
        </p:nvSpPr>
        <p:spPr bwMode="auto">
          <a:xfrm flipH="1" flipV="1">
            <a:off x="3657600" y="1981200"/>
            <a:ext cx="3048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16763" name="Text Box 27"/>
          <p:cNvSpPr txBox="1">
            <a:spLocks noChangeArrowheads="1"/>
          </p:cNvSpPr>
          <p:nvPr/>
        </p:nvSpPr>
        <p:spPr bwMode="auto">
          <a:xfrm>
            <a:off x="3273425" y="2743200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a </a:t>
            </a:r>
          </a:p>
        </p:txBody>
      </p:sp>
      <p:sp>
        <p:nvSpPr>
          <p:cNvPr id="116764" name="Text Box 28"/>
          <p:cNvSpPr txBox="1">
            <a:spLocks noChangeArrowheads="1"/>
          </p:cNvSpPr>
          <p:nvPr/>
        </p:nvSpPr>
        <p:spPr bwMode="auto">
          <a:xfrm>
            <a:off x="4340225" y="2743200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c </a:t>
            </a:r>
          </a:p>
        </p:txBody>
      </p:sp>
      <p:sp>
        <p:nvSpPr>
          <p:cNvPr id="116765" name="Text Box 29"/>
          <p:cNvSpPr txBox="1">
            <a:spLocks noChangeArrowheads="1"/>
          </p:cNvSpPr>
          <p:nvPr/>
        </p:nvSpPr>
        <p:spPr bwMode="auto">
          <a:xfrm>
            <a:off x="3806825" y="2743200"/>
            <a:ext cx="304800" cy="3397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b </a:t>
            </a:r>
          </a:p>
        </p:txBody>
      </p:sp>
      <p:sp>
        <p:nvSpPr>
          <p:cNvPr id="116766" name="Rectangle 30"/>
          <p:cNvSpPr>
            <a:spLocks noChangeArrowheads="1"/>
          </p:cNvSpPr>
          <p:nvPr/>
        </p:nvSpPr>
        <p:spPr bwMode="auto">
          <a:xfrm>
            <a:off x="3505200" y="5486400"/>
            <a:ext cx="3810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16767" name="AutoShape 31"/>
          <p:cNvSpPr>
            <a:spLocks noChangeArrowheads="1"/>
          </p:cNvSpPr>
          <p:nvPr/>
        </p:nvSpPr>
        <p:spPr bwMode="auto">
          <a:xfrm>
            <a:off x="3787775" y="4038600"/>
            <a:ext cx="304800" cy="695325"/>
          </a:xfrm>
          <a:prstGeom prst="upDownArrow">
            <a:avLst>
              <a:gd name="adj1" fmla="val 50000"/>
              <a:gd name="adj2" fmla="val 45625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16769" name="Line 33"/>
          <p:cNvSpPr>
            <a:spLocks noChangeShapeType="1"/>
          </p:cNvSpPr>
          <p:nvPr/>
        </p:nvSpPr>
        <p:spPr bwMode="auto">
          <a:xfrm flipV="1">
            <a:off x="4038600" y="3962400"/>
            <a:ext cx="18288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16771" name="Rectangle 35"/>
          <p:cNvSpPr>
            <a:spLocks noChangeArrowheads="1"/>
          </p:cNvSpPr>
          <p:nvPr/>
        </p:nvSpPr>
        <p:spPr bwMode="auto">
          <a:xfrm>
            <a:off x="3619500" y="5334000"/>
            <a:ext cx="738188" cy="846138"/>
          </a:xfrm>
          <a:prstGeom prst="rect">
            <a:avLst/>
          </a:prstGeom>
          <a:solidFill>
            <a:schemeClr val="bg1"/>
          </a:solidFill>
          <a:ln w="5715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16772" name="Line 36"/>
          <p:cNvSpPr>
            <a:spLocks noChangeShapeType="1"/>
          </p:cNvSpPr>
          <p:nvPr/>
        </p:nvSpPr>
        <p:spPr bwMode="auto">
          <a:xfrm flipV="1">
            <a:off x="2286000" y="6172200"/>
            <a:ext cx="3429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16773" name="Line 37"/>
          <p:cNvSpPr>
            <a:spLocks noChangeShapeType="1"/>
          </p:cNvSpPr>
          <p:nvPr/>
        </p:nvSpPr>
        <p:spPr bwMode="auto">
          <a:xfrm>
            <a:off x="4010025" y="5029200"/>
            <a:ext cx="0" cy="1143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16774" name="Text Box 38"/>
          <p:cNvSpPr txBox="1">
            <a:spLocks noChangeArrowheads="1"/>
          </p:cNvSpPr>
          <p:nvPr/>
        </p:nvSpPr>
        <p:spPr bwMode="auto">
          <a:xfrm>
            <a:off x="0" y="8382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600" dirty="0"/>
              <a:t>Das Betrachtungsraster wird über den Messpunktevorrat geschoben.</a:t>
            </a:r>
          </a:p>
        </p:txBody>
      </p:sp>
      <p:pic>
        <p:nvPicPr>
          <p:cNvPr id="38" name="Grafik 3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00305" y="3771900"/>
            <a:ext cx="2790825" cy="371475"/>
          </a:xfrm>
          <a:prstGeom prst="rect">
            <a:avLst/>
          </a:prstGeom>
          <a:ln>
            <a:solidFill>
              <a:schemeClr val="dk1"/>
            </a:solidFill>
          </a:ln>
        </p:spPr>
      </p:pic>
      <p:sp>
        <p:nvSpPr>
          <p:cNvPr id="39" name="Text Box 35"/>
          <p:cNvSpPr txBox="1">
            <a:spLocks noChangeArrowheads="1"/>
          </p:cNvSpPr>
          <p:nvPr/>
        </p:nvSpPr>
        <p:spPr bwMode="auto">
          <a:xfrm>
            <a:off x="5943600" y="4419600"/>
            <a:ext cx="2438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66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600" dirty="0"/>
              <a:t>Schwellwert -0,6 g/m³ ist erreicht</a:t>
            </a:r>
          </a:p>
        </p:txBody>
      </p:sp>
    </p:spTree>
  </p:cSld>
  <p:clrMapOvr>
    <a:masterClrMapping/>
  </p:clrMapOvr>
  <p:transition advClick="0" advTm="2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7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48"/>
          <a:stretch>
            <a:fillRect/>
          </a:stretch>
        </p:blipFill>
        <p:spPr bwMode="auto">
          <a:xfrm>
            <a:off x="2286000" y="3581400"/>
            <a:ext cx="3429000" cy="2590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878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76200"/>
            <a:ext cx="8610600" cy="457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2400">
                <a:latin typeface="Arial" panose="020B0604020202020204" pitchFamily="34" charset="0"/>
              </a:rPr>
              <a:t>Die Lüftungsanalyse in der Excelmappe des Lüftungsloggers</a:t>
            </a:r>
            <a:endParaRPr lang="de-DE" altLang="de-DE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18788" name="AutoShape 4"/>
          <p:cNvSpPr>
            <a:spLocks noChangeArrowheads="1"/>
          </p:cNvSpPr>
          <p:nvPr/>
        </p:nvSpPr>
        <p:spPr bwMode="auto">
          <a:xfrm>
            <a:off x="385445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18789" name="AutoShape 5"/>
          <p:cNvSpPr>
            <a:spLocks noChangeArrowheads="1"/>
          </p:cNvSpPr>
          <p:nvPr/>
        </p:nvSpPr>
        <p:spPr bwMode="auto">
          <a:xfrm>
            <a:off x="377825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18790" name="AutoShape 6"/>
          <p:cNvSpPr>
            <a:spLocks noChangeArrowheads="1"/>
          </p:cNvSpPr>
          <p:nvPr/>
        </p:nvSpPr>
        <p:spPr bwMode="auto">
          <a:xfrm>
            <a:off x="370205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18791" name="AutoShape 7"/>
          <p:cNvSpPr>
            <a:spLocks noChangeArrowheads="1"/>
          </p:cNvSpPr>
          <p:nvPr/>
        </p:nvSpPr>
        <p:spPr bwMode="auto">
          <a:xfrm>
            <a:off x="362585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18792" name="AutoShape 8"/>
          <p:cNvSpPr>
            <a:spLocks noChangeArrowheads="1"/>
          </p:cNvSpPr>
          <p:nvPr/>
        </p:nvSpPr>
        <p:spPr bwMode="auto">
          <a:xfrm>
            <a:off x="408305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18793" name="AutoShape 9"/>
          <p:cNvSpPr>
            <a:spLocks noChangeArrowheads="1"/>
          </p:cNvSpPr>
          <p:nvPr/>
        </p:nvSpPr>
        <p:spPr bwMode="auto">
          <a:xfrm>
            <a:off x="415925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18794" name="AutoShape 10"/>
          <p:cNvSpPr>
            <a:spLocks noChangeArrowheads="1"/>
          </p:cNvSpPr>
          <p:nvPr/>
        </p:nvSpPr>
        <p:spPr bwMode="auto">
          <a:xfrm>
            <a:off x="423545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18795" name="AutoShape 11"/>
          <p:cNvSpPr>
            <a:spLocks noChangeArrowheads="1"/>
          </p:cNvSpPr>
          <p:nvPr/>
        </p:nvSpPr>
        <p:spPr bwMode="auto">
          <a:xfrm>
            <a:off x="431165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18796" name="AutoShape 12"/>
          <p:cNvSpPr>
            <a:spLocks noChangeArrowheads="1"/>
          </p:cNvSpPr>
          <p:nvPr/>
        </p:nvSpPr>
        <p:spPr bwMode="auto">
          <a:xfrm>
            <a:off x="393065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18797" name="AutoShape 13"/>
          <p:cNvSpPr>
            <a:spLocks noChangeArrowheads="1"/>
          </p:cNvSpPr>
          <p:nvPr/>
        </p:nvSpPr>
        <p:spPr bwMode="auto">
          <a:xfrm>
            <a:off x="400685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pic>
        <p:nvPicPr>
          <p:cNvPr id="118799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55435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8800" name="Line 16"/>
          <p:cNvSpPr>
            <a:spLocks noChangeShapeType="1"/>
          </p:cNvSpPr>
          <p:nvPr/>
        </p:nvSpPr>
        <p:spPr bwMode="auto">
          <a:xfrm flipH="1" flipV="1">
            <a:off x="2743200" y="1981200"/>
            <a:ext cx="10668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18801" name="Text Box 17"/>
          <p:cNvSpPr txBox="1">
            <a:spLocks noChangeArrowheads="1"/>
          </p:cNvSpPr>
          <p:nvPr/>
        </p:nvSpPr>
        <p:spPr bwMode="auto">
          <a:xfrm>
            <a:off x="5911850" y="2514600"/>
            <a:ext cx="1752600" cy="339725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 Mittelwert aus  </a:t>
            </a:r>
          </a:p>
        </p:txBody>
      </p:sp>
      <p:sp>
        <p:nvSpPr>
          <p:cNvPr id="118802" name="Text Box 18"/>
          <p:cNvSpPr txBox="1">
            <a:spLocks noChangeArrowheads="1"/>
          </p:cNvSpPr>
          <p:nvPr/>
        </p:nvSpPr>
        <p:spPr bwMode="auto">
          <a:xfrm>
            <a:off x="7356475" y="2519363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a </a:t>
            </a:r>
          </a:p>
        </p:txBody>
      </p:sp>
      <p:sp>
        <p:nvSpPr>
          <p:cNvPr id="118803" name="Text Box 19"/>
          <p:cNvSpPr txBox="1">
            <a:spLocks noChangeArrowheads="1"/>
          </p:cNvSpPr>
          <p:nvPr/>
        </p:nvSpPr>
        <p:spPr bwMode="auto">
          <a:xfrm>
            <a:off x="5911850" y="3200400"/>
            <a:ext cx="1752600" cy="339725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 Mittelwert aus  </a:t>
            </a:r>
          </a:p>
        </p:txBody>
      </p:sp>
      <p:sp>
        <p:nvSpPr>
          <p:cNvPr id="118804" name="Text Box 20"/>
          <p:cNvSpPr txBox="1">
            <a:spLocks noChangeArrowheads="1"/>
          </p:cNvSpPr>
          <p:nvPr/>
        </p:nvSpPr>
        <p:spPr bwMode="auto">
          <a:xfrm>
            <a:off x="7391400" y="3200400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c </a:t>
            </a:r>
          </a:p>
        </p:txBody>
      </p:sp>
      <p:sp>
        <p:nvSpPr>
          <p:cNvPr id="118805" name="Line 21"/>
          <p:cNvSpPr>
            <a:spLocks noChangeShapeType="1"/>
          </p:cNvSpPr>
          <p:nvPr/>
        </p:nvSpPr>
        <p:spPr bwMode="auto">
          <a:xfrm flipH="1">
            <a:off x="3810000" y="2743200"/>
            <a:ext cx="20574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18806" name="AutoShape 22"/>
          <p:cNvSpPr>
            <a:spLocks noChangeArrowheads="1"/>
          </p:cNvSpPr>
          <p:nvPr/>
        </p:nvSpPr>
        <p:spPr bwMode="auto">
          <a:xfrm>
            <a:off x="3668713" y="4335463"/>
            <a:ext cx="152400" cy="1524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18807" name="Line 23"/>
          <p:cNvSpPr>
            <a:spLocks noChangeShapeType="1"/>
          </p:cNvSpPr>
          <p:nvPr/>
        </p:nvSpPr>
        <p:spPr bwMode="auto">
          <a:xfrm flipH="1">
            <a:off x="4343400" y="3429000"/>
            <a:ext cx="15240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18808" name="AutoShape 24"/>
          <p:cNvSpPr>
            <a:spLocks noChangeArrowheads="1"/>
          </p:cNvSpPr>
          <p:nvPr/>
        </p:nvSpPr>
        <p:spPr bwMode="auto">
          <a:xfrm>
            <a:off x="4149725" y="4670425"/>
            <a:ext cx="152400" cy="1524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18809" name="Line 25"/>
          <p:cNvSpPr>
            <a:spLocks noChangeShapeType="1"/>
          </p:cNvSpPr>
          <p:nvPr/>
        </p:nvSpPr>
        <p:spPr bwMode="auto">
          <a:xfrm flipV="1">
            <a:off x="4267200" y="1981200"/>
            <a:ext cx="3048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18810" name="Line 26"/>
          <p:cNvSpPr>
            <a:spLocks noChangeShapeType="1"/>
          </p:cNvSpPr>
          <p:nvPr/>
        </p:nvSpPr>
        <p:spPr bwMode="auto">
          <a:xfrm flipH="1" flipV="1">
            <a:off x="3657600" y="1981200"/>
            <a:ext cx="3810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18811" name="Text Box 27"/>
          <p:cNvSpPr txBox="1">
            <a:spLocks noChangeArrowheads="1"/>
          </p:cNvSpPr>
          <p:nvPr/>
        </p:nvSpPr>
        <p:spPr bwMode="auto">
          <a:xfrm>
            <a:off x="3321050" y="2743200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a </a:t>
            </a:r>
          </a:p>
        </p:txBody>
      </p:sp>
      <p:sp>
        <p:nvSpPr>
          <p:cNvPr id="118812" name="Text Box 28"/>
          <p:cNvSpPr txBox="1">
            <a:spLocks noChangeArrowheads="1"/>
          </p:cNvSpPr>
          <p:nvPr/>
        </p:nvSpPr>
        <p:spPr bwMode="auto">
          <a:xfrm>
            <a:off x="4387850" y="2743200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c </a:t>
            </a:r>
          </a:p>
        </p:txBody>
      </p:sp>
      <p:sp>
        <p:nvSpPr>
          <p:cNvPr id="118813" name="Text Box 29"/>
          <p:cNvSpPr txBox="1">
            <a:spLocks noChangeArrowheads="1"/>
          </p:cNvSpPr>
          <p:nvPr/>
        </p:nvSpPr>
        <p:spPr bwMode="auto">
          <a:xfrm>
            <a:off x="3854450" y="2743200"/>
            <a:ext cx="304800" cy="3397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b </a:t>
            </a:r>
          </a:p>
        </p:txBody>
      </p:sp>
      <p:sp>
        <p:nvSpPr>
          <p:cNvPr id="118814" name="Rectangle 30"/>
          <p:cNvSpPr>
            <a:spLocks noChangeArrowheads="1"/>
          </p:cNvSpPr>
          <p:nvPr/>
        </p:nvSpPr>
        <p:spPr bwMode="auto">
          <a:xfrm>
            <a:off x="3505200" y="5486400"/>
            <a:ext cx="3810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18815" name="AutoShape 31"/>
          <p:cNvSpPr>
            <a:spLocks noChangeArrowheads="1"/>
          </p:cNvSpPr>
          <p:nvPr/>
        </p:nvSpPr>
        <p:spPr bwMode="auto">
          <a:xfrm>
            <a:off x="3835400" y="4343400"/>
            <a:ext cx="304800" cy="390525"/>
          </a:xfrm>
          <a:prstGeom prst="upDownArrow">
            <a:avLst>
              <a:gd name="adj1" fmla="val 50000"/>
              <a:gd name="adj2" fmla="val 25625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18817" name="Line 33"/>
          <p:cNvSpPr>
            <a:spLocks noChangeShapeType="1"/>
          </p:cNvSpPr>
          <p:nvPr/>
        </p:nvSpPr>
        <p:spPr bwMode="auto">
          <a:xfrm flipV="1">
            <a:off x="4114800" y="3962400"/>
            <a:ext cx="1752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18820" name="Line 36"/>
          <p:cNvSpPr>
            <a:spLocks noChangeShapeType="1"/>
          </p:cNvSpPr>
          <p:nvPr/>
        </p:nvSpPr>
        <p:spPr bwMode="auto">
          <a:xfrm flipV="1">
            <a:off x="2286000" y="6172200"/>
            <a:ext cx="3429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18821" name="Line 37"/>
          <p:cNvSpPr>
            <a:spLocks noChangeShapeType="1"/>
          </p:cNvSpPr>
          <p:nvPr/>
        </p:nvSpPr>
        <p:spPr bwMode="auto">
          <a:xfrm>
            <a:off x="4010025" y="5029200"/>
            <a:ext cx="0" cy="1143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18822" name="Text Box 38"/>
          <p:cNvSpPr txBox="1">
            <a:spLocks noChangeArrowheads="1"/>
          </p:cNvSpPr>
          <p:nvPr/>
        </p:nvSpPr>
        <p:spPr bwMode="auto">
          <a:xfrm>
            <a:off x="1053877" y="4282281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66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600" dirty="0"/>
              <a:t>Beenden</a:t>
            </a:r>
          </a:p>
        </p:txBody>
      </p:sp>
      <p:sp>
        <p:nvSpPr>
          <p:cNvPr id="118823" name="AutoShape 39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1282477" y="4618831"/>
            <a:ext cx="838200" cy="661988"/>
          </a:xfrm>
          <a:prstGeom prst="actionButtonForwardNext">
            <a:avLst/>
          </a:prstGeom>
          <a:solidFill>
            <a:srgbClr val="339966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18824" name="Text Box 40"/>
          <p:cNvSpPr txBox="1">
            <a:spLocks noChangeArrowheads="1"/>
          </p:cNvSpPr>
          <p:nvPr/>
        </p:nvSpPr>
        <p:spPr bwMode="auto">
          <a:xfrm>
            <a:off x="0" y="8382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600" dirty="0"/>
              <a:t>Das Betrachtungsraster wird über den Messpunktevorrat geschoben.</a:t>
            </a:r>
          </a:p>
        </p:txBody>
      </p:sp>
      <p:sp>
        <p:nvSpPr>
          <p:cNvPr id="118827" name="AutoShape 4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82477" y="6034381"/>
            <a:ext cx="838200" cy="723900"/>
          </a:xfrm>
          <a:prstGeom prst="actionButtonBackPrevious">
            <a:avLst/>
          </a:prstGeom>
          <a:solidFill>
            <a:srgbClr val="339966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 altLang="de-DE"/>
          </a:p>
        </p:txBody>
      </p:sp>
      <p:sp>
        <p:nvSpPr>
          <p:cNvPr id="118828" name="Text Box 44"/>
          <p:cNvSpPr txBox="1">
            <a:spLocks noChangeArrowheads="1"/>
          </p:cNvSpPr>
          <p:nvPr/>
        </p:nvSpPr>
        <p:spPr bwMode="auto">
          <a:xfrm>
            <a:off x="25610" y="6122987"/>
            <a:ext cx="1295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66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600" dirty="0"/>
              <a:t>Nochmals abspielen</a:t>
            </a:r>
          </a:p>
        </p:txBody>
      </p:sp>
      <p:pic>
        <p:nvPicPr>
          <p:cNvPr id="41" name="Grafik 4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00305" y="3771900"/>
            <a:ext cx="2790825" cy="371475"/>
          </a:xfrm>
          <a:prstGeom prst="rect">
            <a:avLst/>
          </a:prstGeom>
          <a:ln>
            <a:solidFill>
              <a:schemeClr val="dk1"/>
            </a:solidFill>
          </a:ln>
        </p:spPr>
      </p:pic>
      <p:sp>
        <p:nvSpPr>
          <p:cNvPr id="42" name="Text Box 35"/>
          <p:cNvSpPr txBox="1">
            <a:spLocks noChangeArrowheads="1"/>
          </p:cNvSpPr>
          <p:nvPr/>
        </p:nvSpPr>
        <p:spPr bwMode="auto">
          <a:xfrm>
            <a:off x="5943600" y="4419600"/>
            <a:ext cx="2438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66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600" dirty="0"/>
              <a:t>Schwellwert -0,6 g/m³ ist nicht erreicht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48"/>
          <a:stretch>
            <a:fillRect/>
          </a:stretch>
        </p:blipFill>
        <p:spPr bwMode="auto">
          <a:xfrm>
            <a:off x="685800" y="1828800"/>
            <a:ext cx="4648200" cy="351155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76200"/>
            <a:ext cx="8610600" cy="457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2400">
                <a:latin typeface="Arial" panose="020B0604020202020204" pitchFamily="34" charset="0"/>
              </a:rPr>
              <a:t>Die Lüftungsanalyse in der Excelmappe des Lüftungsloggers</a:t>
            </a:r>
            <a:endParaRPr lang="de-DE" altLang="de-DE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1465" name="Line 25"/>
          <p:cNvSpPr>
            <a:spLocks noChangeShapeType="1"/>
          </p:cNvSpPr>
          <p:nvPr/>
        </p:nvSpPr>
        <p:spPr bwMode="auto">
          <a:xfrm flipH="1">
            <a:off x="2362200" y="1371600"/>
            <a:ext cx="3048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61466" name="Line 26"/>
          <p:cNvSpPr>
            <a:spLocks noChangeShapeType="1"/>
          </p:cNvSpPr>
          <p:nvPr/>
        </p:nvSpPr>
        <p:spPr bwMode="auto">
          <a:xfrm flipH="1">
            <a:off x="2514600" y="1371600"/>
            <a:ext cx="3048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61468" name="Line 28"/>
          <p:cNvSpPr>
            <a:spLocks noChangeShapeType="1"/>
          </p:cNvSpPr>
          <p:nvPr/>
        </p:nvSpPr>
        <p:spPr bwMode="auto">
          <a:xfrm flipH="1">
            <a:off x="2590800" y="1371600"/>
            <a:ext cx="3810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61471" name="Text Box 31"/>
          <p:cNvSpPr txBox="1">
            <a:spLocks noChangeArrowheads="1"/>
          </p:cNvSpPr>
          <p:nvPr/>
        </p:nvSpPr>
        <p:spPr bwMode="auto">
          <a:xfrm>
            <a:off x="2514600" y="5876925"/>
            <a:ext cx="2155825" cy="828675"/>
          </a:xfrm>
          <a:prstGeom prst="rect">
            <a:avLst/>
          </a:prstGeom>
          <a:solidFill>
            <a:srgbClr val="CCFFCC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Lüftungsmarkierung mit der Breite des Betrachtungsrasters</a:t>
            </a:r>
          </a:p>
        </p:txBody>
      </p:sp>
      <p:sp>
        <p:nvSpPr>
          <p:cNvPr id="61473" name="Text Box 33"/>
          <p:cNvSpPr txBox="1">
            <a:spLocks noChangeArrowheads="1"/>
          </p:cNvSpPr>
          <p:nvPr/>
        </p:nvSpPr>
        <p:spPr bwMode="auto">
          <a:xfrm>
            <a:off x="1606228" y="1058414"/>
            <a:ext cx="2952328" cy="338554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de-DE" altLang="de-DE" sz="1600" dirty="0"/>
              <a:t>Verlauf der absoluten Feuchte </a:t>
            </a:r>
          </a:p>
        </p:txBody>
      </p:sp>
      <p:sp>
        <p:nvSpPr>
          <p:cNvPr id="61474" name="Text Box 34"/>
          <p:cNvSpPr txBox="1">
            <a:spLocks noChangeArrowheads="1"/>
          </p:cNvSpPr>
          <p:nvPr/>
        </p:nvSpPr>
        <p:spPr bwMode="auto">
          <a:xfrm>
            <a:off x="5638800" y="1600200"/>
            <a:ext cx="2971800" cy="19351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Für die Lüftungsanalyse wird ein Messtakt von 5 Minuten empfohlen. </a:t>
            </a:r>
          </a:p>
          <a:p>
            <a:pPr algn="l"/>
            <a:r>
              <a:rPr lang="de-DE" altLang="de-DE" sz="1600"/>
              <a:t>Das heißt alle 5 Minuten wurden Messwerte erfasst und gespeichert, die nun analysiert werden.</a:t>
            </a:r>
          </a:p>
        </p:txBody>
      </p:sp>
      <p:sp>
        <p:nvSpPr>
          <p:cNvPr id="61475" name="Text Box 35"/>
          <p:cNvSpPr txBox="1">
            <a:spLocks noChangeArrowheads="1"/>
          </p:cNvSpPr>
          <p:nvPr/>
        </p:nvSpPr>
        <p:spPr bwMode="auto">
          <a:xfrm>
            <a:off x="5029200" y="5387975"/>
            <a:ext cx="3048000" cy="1317625"/>
          </a:xfrm>
          <a:prstGeom prst="rect">
            <a:avLst/>
          </a:prstGeom>
          <a:solidFill>
            <a:srgbClr val="CCFFCC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Das Betrachtungsraster wird  über den gesamten Messpunktevorrat geschoben. Erkannte Lüftungen werden markiert.</a:t>
            </a:r>
          </a:p>
        </p:txBody>
      </p:sp>
      <p:sp>
        <p:nvSpPr>
          <p:cNvPr id="61477" name="Rectangle 37"/>
          <p:cNvSpPr>
            <a:spLocks noChangeArrowheads="1"/>
          </p:cNvSpPr>
          <p:nvPr/>
        </p:nvSpPr>
        <p:spPr bwMode="auto">
          <a:xfrm>
            <a:off x="2286000" y="4471988"/>
            <a:ext cx="609600" cy="846137"/>
          </a:xfrm>
          <a:prstGeom prst="rect">
            <a:avLst/>
          </a:prstGeom>
          <a:solidFill>
            <a:schemeClr val="bg1"/>
          </a:solidFill>
          <a:ln w="5715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61478" name="Line 38"/>
          <p:cNvSpPr>
            <a:spLocks noChangeShapeType="1"/>
          </p:cNvSpPr>
          <p:nvPr/>
        </p:nvSpPr>
        <p:spPr bwMode="auto">
          <a:xfrm>
            <a:off x="685800" y="5318125"/>
            <a:ext cx="4648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61472" name="Line 32"/>
          <p:cNvSpPr>
            <a:spLocks noChangeShapeType="1"/>
          </p:cNvSpPr>
          <p:nvPr/>
        </p:nvSpPr>
        <p:spPr bwMode="auto">
          <a:xfrm flipH="1" flipV="1">
            <a:off x="2667000" y="5370513"/>
            <a:ext cx="990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B75F020C-DF11-4895-BB91-425CB541A471}"/>
              </a:ext>
            </a:extLst>
          </p:cNvPr>
          <p:cNvSpPr txBox="1"/>
          <p:nvPr/>
        </p:nvSpPr>
        <p:spPr>
          <a:xfrm>
            <a:off x="5832984" y="1391131"/>
            <a:ext cx="323964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/>
              <a:t>Marke 1:</a:t>
            </a:r>
            <a:br>
              <a:rPr lang="de-DE" sz="1800" dirty="0"/>
            </a:br>
            <a:r>
              <a:rPr lang="de-DE" sz="1800" dirty="0"/>
              <a:t>Hier wird ein Lüftungsvorgang richtig erkannt. Die absolute Feuchte fällt, weil kalte Außenluft zugeführt wird. Das ist im Temperaturabfall erkennbar.</a:t>
            </a:r>
          </a:p>
          <a:p>
            <a:r>
              <a:rPr lang="de-DE" sz="1800" dirty="0"/>
              <a:t>Marke 2: </a:t>
            </a:r>
            <a:br>
              <a:rPr lang="de-DE" sz="1800" dirty="0"/>
            </a:br>
            <a:r>
              <a:rPr lang="de-DE" sz="1800" dirty="0"/>
              <a:t>Hier ist ein Schwachpunkt dieser Analyse erkennbar:</a:t>
            </a:r>
          </a:p>
          <a:p>
            <a:r>
              <a:rPr lang="de-DE" sz="1800" dirty="0"/>
              <a:t>Eine abfallende Flanke der absoluten Feuchte wird fälschlicherweise als Lüftung erkannt, obwohl die Temperatur eher steigt.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EADFE94-7CB6-4F4F-89A3-F2091D93D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723" y="476672"/>
            <a:ext cx="1304925" cy="5438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8579FF48-15A2-43EA-B0C9-1253BC3727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7664" y="476671"/>
            <a:ext cx="3095625" cy="543877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9CB5FFA5-1908-4E76-A6D6-4994A081A2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0937" y="462383"/>
            <a:ext cx="914400" cy="54673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4DDDEB7E-76F9-4A8E-9B61-8CC8D493B4D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84168" y="502466"/>
            <a:ext cx="2390775" cy="2667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5D3AEB3D-D22D-4C3E-A1E8-360A3EB43B1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01661" y="924009"/>
            <a:ext cx="1952625" cy="342900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E3F882F8-AD17-4FD2-9C92-1596DF6C6EBC}"/>
              </a:ext>
            </a:extLst>
          </p:cNvPr>
          <p:cNvCxnSpPr>
            <a:cxnSpLocks/>
          </p:cNvCxnSpPr>
          <p:nvPr/>
        </p:nvCxnSpPr>
        <p:spPr bwMode="auto">
          <a:xfrm flipH="1">
            <a:off x="4067944" y="3068960"/>
            <a:ext cx="3600400" cy="1080120"/>
          </a:xfrm>
          <a:prstGeom prst="straightConnector1">
            <a:avLst/>
          </a:prstGeom>
          <a:solidFill>
            <a:srgbClr val="339966"/>
          </a:solidFill>
          <a:ln w="38100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E4706BA6-EACA-4B7C-AE01-283A8E2FD852}"/>
              </a:ext>
            </a:extLst>
          </p:cNvPr>
          <p:cNvCxnSpPr>
            <a:cxnSpLocks/>
          </p:cNvCxnSpPr>
          <p:nvPr/>
        </p:nvCxnSpPr>
        <p:spPr bwMode="auto">
          <a:xfrm flipH="1">
            <a:off x="2555776" y="4581128"/>
            <a:ext cx="3528392" cy="72008"/>
          </a:xfrm>
          <a:prstGeom prst="straightConnector1">
            <a:avLst/>
          </a:prstGeom>
          <a:solidFill>
            <a:srgbClr val="339966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1644369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B75F020C-DF11-4895-BB91-425CB541A471}"/>
              </a:ext>
            </a:extLst>
          </p:cNvPr>
          <p:cNvSpPr txBox="1"/>
          <p:nvPr/>
        </p:nvSpPr>
        <p:spPr>
          <a:xfrm>
            <a:off x="5832985" y="332656"/>
            <a:ext cx="3239641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/>
              <a:t>Deshalb gibt es eine alternative Variante der Lüftungsanalyse genannt  „abs.F1 &amp; T1“.</a:t>
            </a:r>
          </a:p>
          <a:p>
            <a:r>
              <a:rPr lang="de-DE" sz="1800" dirty="0"/>
              <a:t>Bei dieser wird für jeden Betrachtungspunkt sowohl der Verlauf der absoluten Feuchte als auch der Temperaturverlauf in gleicher Weise betrachtet.</a:t>
            </a:r>
          </a:p>
          <a:p>
            <a:r>
              <a:rPr lang="de-DE" sz="1800" dirty="0"/>
              <a:t>Für beide Verläufe sind separate Schwellen definiert.</a:t>
            </a:r>
          </a:p>
          <a:p>
            <a:r>
              <a:rPr lang="de-DE" sz="1800" dirty="0"/>
              <a:t>Wenn beide Schwellen überschritten sind, liegt eine Lüftung vor.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EADFE94-7CB6-4F4F-89A3-F2091D93D3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23" y="476672"/>
            <a:ext cx="1304925" cy="5438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9CB5FFA5-1908-4E76-A6D6-4994A081A2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0937" y="462383"/>
            <a:ext cx="914400" cy="54673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0887B8D3-0C9A-4F52-844F-19F4587A4F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4017" y="458586"/>
            <a:ext cx="2876550" cy="543877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4" name="Gerade Verbindung mit Pfeil 3">
            <a:extLst>
              <a:ext uri="{FF2B5EF4-FFF2-40B4-BE49-F238E27FC236}">
                <a16:creationId xmlns:a16="http://schemas.microsoft.com/office/drawing/2014/main" id="{25E20AC4-1D4C-4CFE-9F8C-7D42DFC512F3}"/>
              </a:ext>
            </a:extLst>
          </p:cNvPr>
          <p:cNvCxnSpPr>
            <a:cxnSpLocks/>
          </p:cNvCxnSpPr>
          <p:nvPr/>
        </p:nvCxnSpPr>
        <p:spPr bwMode="auto">
          <a:xfrm flipH="1">
            <a:off x="3640530" y="4221088"/>
            <a:ext cx="2587654" cy="576064"/>
          </a:xfrm>
          <a:prstGeom prst="straightConnector1">
            <a:avLst/>
          </a:prstGeom>
          <a:solidFill>
            <a:srgbClr val="33996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3C75FA7D-A553-4726-B221-B4C3D114DAE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563888" y="4149080"/>
            <a:ext cx="2664296" cy="72008"/>
          </a:xfrm>
          <a:prstGeom prst="straightConnector1">
            <a:avLst/>
          </a:prstGeom>
          <a:solidFill>
            <a:srgbClr val="33996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AutoShape 31">
            <a:extLst>
              <a:ext uri="{FF2B5EF4-FFF2-40B4-BE49-F238E27FC236}">
                <a16:creationId xmlns:a16="http://schemas.microsoft.com/office/drawing/2014/main" id="{2DA7886C-00E6-4C4A-9B3F-21A43F6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3230" y="4016237"/>
            <a:ext cx="148650" cy="276859"/>
          </a:xfrm>
          <a:prstGeom prst="upDownArrow">
            <a:avLst>
              <a:gd name="adj1" fmla="val 50000"/>
              <a:gd name="adj2" fmla="val 45625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de-DE"/>
          </a:p>
        </p:txBody>
      </p:sp>
      <p:sp>
        <p:nvSpPr>
          <p:cNvPr id="11" name="AutoShape 31">
            <a:extLst>
              <a:ext uri="{FF2B5EF4-FFF2-40B4-BE49-F238E27FC236}">
                <a16:creationId xmlns:a16="http://schemas.microsoft.com/office/drawing/2014/main" id="{016869B5-6115-4BC1-8310-5A43500D34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6160" y="4643566"/>
            <a:ext cx="148650" cy="276859"/>
          </a:xfrm>
          <a:prstGeom prst="upDownArrow">
            <a:avLst>
              <a:gd name="adj1" fmla="val 50000"/>
              <a:gd name="adj2" fmla="val 45625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79631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B75F020C-DF11-4895-BB91-425CB541A471}"/>
              </a:ext>
            </a:extLst>
          </p:cNvPr>
          <p:cNvSpPr txBox="1"/>
          <p:nvPr/>
        </p:nvSpPr>
        <p:spPr>
          <a:xfrm>
            <a:off x="5945707" y="1797968"/>
            <a:ext cx="3089978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/>
              <a:t>Fall 1:</a:t>
            </a:r>
            <a:br>
              <a:rPr lang="de-DE" sz="1800" dirty="0"/>
            </a:br>
            <a:r>
              <a:rPr lang="de-DE" sz="1800" dirty="0"/>
              <a:t>Hier wird ein Lüftungsvorgang richtig erkannt. Beide Schwellen werden überschritten. Die relative Feuchte fällt, weil kalte Außenluft zugeführt wird. Das ist im Temperaturabfall erkennbar.</a:t>
            </a:r>
          </a:p>
          <a:p>
            <a:r>
              <a:rPr lang="de-DE" sz="1800" dirty="0"/>
              <a:t>Fall 2: </a:t>
            </a:r>
            <a:br>
              <a:rPr lang="de-DE" sz="1800" dirty="0"/>
            </a:br>
            <a:r>
              <a:rPr lang="de-DE" sz="1800" dirty="0"/>
              <a:t>Dieser Vorgang wird nicht mehr als Lüftung gewertet, da die Schwelle für T1 nicht überschritten wird.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EADFE94-7CB6-4F4F-89A3-F2091D93D3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23" y="476672"/>
            <a:ext cx="1304925" cy="5438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9CB5FFA5-1908-4E76-A6D6-4994A081A2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0937" y="462383"/>
            <a:ext cx="914400" cy="54673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FA78C72A-FE14-499D-B191-BDB481E894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4017" y="458586"/>
            <a:ext cx="2876550" cy="543877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E27F0AD8-2B59-4A64-B9EA-DCABD33D81A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28184" y="476672"/>
            <a:ext cx="2257425" cy="30480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C979192C-6B24-44EE-AB07-35BFC23899A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66296" y="908720"/>
            <a:ext cx="1981200" cy="762000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3E0FE0E0-FC1B-4B26-9BD2-2E5EB6FE13C1}"/>
              </a:ext>
            </a:extLst>
          </p:cNvPr>
          <p:cNvCxnSpPr>
            <a:cxnSpLocks/>
          </p:cNvCxnSpPr>
          <p:nvPr/>
        </p:nvCxnSpPr>
        <p:spPr bwMode="auto">
          <a:xfrm flipH="1">
            <a:off x="3995936" y="1988840"/>
            <a:ext cx="3024336" cy="1440160"/>
          </a:xfrm>
          <a:prstGeom prst="straightConnector1">
            <a:avLst/>
          </a:prstGeom>
          <a:solidFill>
            <a:srgbClr val="33996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2FAC4AF7-0E25-400B-BAB4-58FEB736AAEE}"/>
              </a:ext>
            </a:extLst>
          </p:cNvPr>
          <p:cNvCxnSpPr/>
          <p:nvPr/>
        </p:nvCxnSpPr>
        <p:spPr bwMode="auto">
          <a:xfrm flipH="1" flipV="1">
            <a:off x="2195736" y="3429000"/>
            <a:ext cx="4824536" cy="1152128"/>
          </a:xfrm>
          <a:prstGeom prst="straightConnector1">
            <a:avLst/>
          </a:prstGeom>
          <a:solidFill>
            <a:srgbClr val="33996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4458219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8D369A-7BA2-409D-8931-E88D3DBB1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2780928"/>
            <a:ext cx="7886700" cy="1325563"/>
          </a:xfrm>
        </p:spPr>
        <p:txBody>
          <a:bodyPr/>
          <a:lstStyle/>
          <a:p>
            <a:r>
              <a:rPr lang="de-DE" dirty="0"/>
              <a:t>Ende</a:t>
            </a:r>
          </a:p>
        </p:txBody>
      </p:sp>
    </p:spTree>
    <p:extLst>
      <p:ext uri="{BB962C8B-B14F-4D97-AF65-F5344CB8AC3E}">
        <p14:creationId xmlns:p14="http://schemas.microsoft.com/office/powerpoint/2010/main" val="1311993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401" name="Picture 5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48"/>
          <a:stretch>
            <a:fillRect/>
          </a:stretch>
        </p:blipFill>
        <p:spPr bwMode="auto">
          <a:xfrm>
            <a:off x="2286000" y="3581400"/>
            <a:ext cx="3429000" cy="2590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76200"/>
            <a:ext cx="8610600" cy="457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2400">
                <a:latin typeface="Arial" panose="020B0604020202020204" pitchFamily="34" charset="0"/>
              </a:rPr>
              <a:t>Die Lüftungsanalyse in der Excelmappe des Lüftungsloggers</a:t>
            </a:r>
            <a:endParaRPr lang="de-DE" altLang="de-DE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7362" name="Text Box 18"/>
          <p:cNvSpPr txBox="1">
            <a:spLocks noChangeArrowheads="1"/>
          </p:cNvSpPr>
          <p:nvPr/>
        </p:nvSpPr>
        <p:spPr bwMode="auto">
          <a:xfrm>
            <a:off x="0" y="1111250"/>
            <a:ext cx="8991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 dirty="0"/>
              <a:t>Für jeden gespeicherten Messpunkt wird eine Analyse über umliegende Messpunkte angestellt. </a:t>
            </a:r>
          </a:p>
        </p:txBody>
      </p:sp>
      <p:sp>
        <p:nvSpPr>
          <p:cNvPr id="57363" name="Text Box 19"/>
          <p:cNvSpPr txBox="1">
            <a:spLocks noChangeArrowheads="1"/>
          </p:cNvSpPr>
          <p:nvPr/>
        </p:nvSpPr>
        <p:spPr bwMode="auto">
          <a:xfrm>
            <a:off x="0" y="1400175"/>
            <a:ext cx="9144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 dirty="0"/>
              <a:t>Die Analyse arbeitet mit einem einstellbaren, </a:t>
            </a:r>
            <a:r>
              <a:rPr lang="de-DE" altLang="de-DE" sz="1600" dirty="0">
                <a:solidFill>
                  <a:srgbClr val="FF3300"/>
                </a:solidFill>
              </a:rPr>
              <a:t>dreiteiligen</a:t>
            </a:r>
            <a:r>
              <a:rPr lang="de-DE" altLang="de-DE" sz="1600" dirty="0"/>
              <a:t> Betrachtungsraster mit einer Gesamtbreite zwischen 3 und 15 Messpunkten. (Im Beispiel sind es </a:t>
            </a:r>
            <a:r>
              <a:rPr lang="de-DE" altLang="de-DE" sz="1600" dirty="0" err="1"/>
              <a:t>a+b+c</a:t>
            </a:r>
            <a:r>
              <a:rPr lang="de-DE" altLang="de-DE" sz="1600" dirty="0"/>
              <a:t>=4+2+4=10 Messpunkte)</a:t>
            </a:r>
          </a:p>
        </p:txBody>
      </p:sp>
      <p:sp>
        <p:nvSpPr>
          <p:cNvPr id="57369" name="AutoShape 25"/>
          <p:cNvSpPr>
            <a:spLocks noChangeArrowheads="1"/>
          </p:cNvSpPr>
          <p:nvPr/>
        </p:nvSpPr>
        <p:spPr bwMode="auto">
          <a:xfrm>
            <a:off x="35052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57370" name="AutoShape 26"/>
          <p:cNvSpPr>
            <a:spLocks noChangeArrowheads="1"/>
          </p:cNvSpPr>
          <p:nvPr/>
        </p:nvSpPr>
        <p:spPr bwMode="auto">
          <a:xfrm>
            <a:off x="34290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57371" name="AutoShape 27"/>
          <p:cNvSpPr>
            <a:spLocks noChangeArrowheads="1"/>
          </p:cNvSpPr>
          <p:nvPr/>
        </p:nvSpPr>
        <p:spPr bwMode="auto">
          <a:xfrm>
            <a:off x="33528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57377" name="AutoShape 33"/>
          <p:cNvSpPr>
            <a:spLocks noChangeArrowheads="1"/>
          </p:cNvSpPr>
          <p:nvPr/>
        </p:nvSpPr>
        <p:spPr bwMode="auto">
          <a:xfrm>
            <a:off x="32766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57378" name="AutoShape 34"/>
          <p:cNvSpPr>
            <a:spLocks noChangeArrowheads="1"/>
          </p:cNvSpPr>
          <p:nvPr/>
        </p:nvSpPr>
        <p:spPr bwMode="auto">
          <a:xfrm>
            <a:off x="37338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57379" name="AutoShape 35"/>
          <p:cNvSpPr>
            <a:spLocks noChangeArrowheads="1"/>
          </p:cNvSpPr>
          <p:nvPr/>
        </p:nvSpPr>
        <p:spPr bwMode="auto">
          <a:xfrm>
            <a:off x="38100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57380" name="AutoShape 36"/>
          <p:cNvSpPr>
            <a:spLocks noChangeArrowheads="1"/>
          </p:cNvSpPr>
          <p:nvPr/>
        </p:nvSpPr>
        <p:spPr bwMode="auto">
          <a:xfrm>
            <a:off x="38862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57381" name="AutoShape 37"/>
          <p:cNvSpPr>
            <a:spLocks noChangeArrowheads="1"/>
          </p:cNvSpPr>
          <p:nvPr/>
        </p:nvSpPr>
        <p:spPr bwMode="auto">
          <a:xfrm>
            <a:off x="39624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57416" name="AutoShape 72"/>
          <p:cNvSpPr>
            <a:spLocks noChangeArrowheads="1"/>
          </p:cNvSpPr>
          <p:nvPr/>
        </p:nvSpPr>
        <p:spPr bwMode="auto">
          <a:xfrm>
            <a:off x="35814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57417" name="AutoShape 73"/>
          <p:cNvSpPr>
            <a:spLocks noChangeArrowheads="1"/>
          </p:cNvSpPr>
          <p:nvPr/>
        </p:nvSpPr>
        <p:spPr bwMode="auto">
          <a:xfrm>
            <a:off x="36576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57423" name="Text Box 79"/>
          <p:cNvSpPr txBox="1">
            <a:spLocks noChangeArrowheads="1"/>
          </p:cNvSpPr>
          <p:nvPr/>
        </p:nvSpPr>
        <p:spPr bwMode="auto">
          <a:xfrm>
            <a:off x="4038600" y="2743200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c </a:t>
            </a:r>
          </a:p>
        </p:txBody>
      </p:sp>
      <p:sp>
        <p:nvSpPr>
          <p:cNvPr id="57424" name="Text Box 80"/>
          <p:cNvSpPr txBox="1">
            <a:spLocks noChangeArrowheads="1"/>
          </p:cNvSpPr>
          <p:nvPr/>
        </p:nvSpPr>
        <p:spPr bwMode="auto">
          <a:xfrm>
            <a:off x="3505200" y="2743200"/>
            <a:ext cx="304800" cy="3397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b </a:t>
            </a:r>
          </a:p>
        </p:txBody>
      </p:sp>
      <p:sp>
        <p:nvSpPr>
          <p:cNvPr id="57425" name="Text Box 81"/>
          <p:cNvSpPr txBox="1">
            <a:spLocks noChangeArrowheads="1"/>
          </p:cNvSpPr>
          <p:nvPr/>
        </p:nvSpPr>
        <p:spPr bwMode="auto">
          <a:xfrm>
            <a:off x="2971800" y="2743200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a </a:t>
            </a:r>
          </a:p>
        </p:txBody>
      </p:sp>
      <p:sp>
        <p:nvSpPr>
          <p:cNvPr id="57426" name="Text Box 82"/>
          <p:cNvSpPr txBox="1">
            <a:spLocks noChangeArrowheads="1"/>
          </p:cNvSpPr>
          <p:nvPr/>
        </p:nvSpPr>
        <p:spPr bwMode="auto">
          <a:xfrm>
            <a:off x="2743200" y="2286000"/>
            <a:ext cx="1981200" cy="339725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Betrachtungsraster </a:t>
            </a:r>
          </a:p>
        </p:txBody>
      </p:sp>
      <p:sp>
        <p:nvSpPr>
          <p:cNvPr id="57439" name="Rectangle 95"/>
          <p:cNvSpPr>
            <a:spLocks noChangeArrowheads="1"/>
          </p:cNvSpPr>
          <p:nvPr/>
        </p:nvSpPr>
        <p:spPr bwMode="auto">
          <a:xfrm>
            <a:off x="3276600" y="5334000"/>
            <a:ext cx="738188" cy="846138"/>
          </a:xfrm>
          <a:prstGeom prst="rect">
            <a:avLst/>
          </a:prstGeom>
          <a:solidFill>
            <a:schemeClr val="bg1"/>
          </a:solidFill>
          <a:ln w="5715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57442" name="Line 98"/>
          <p:cNvSpPr>
            <a:spLocks noChangeShapeType="1"/>
          </p:cNvSpPr>
          <p:nvPr/>
        </p:nvSpPr>
        <p:spPr bwMode="auto">
          <a:xfrm flipV="1">
            <a:off x="2286000" y="6172200"/>
            <a:ext cx="3429000" cy="79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48"/>
          <a:stretch>
            <a:fillRect/>
          </a:stretch>
        </p:blipFill>
        <p:spPr bwMode="auto">
          <a:xfrm>
            <a:off x="2286000" y="3581400"/>
            <a:ext cx="3429000" cy="2590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76200"/>
            <a:ext cx="8610600" cy="457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2400">
                <a:latin typeface="Arial" panose="020B0604020202020204" pitchFamily="34" charset="0"/>
              </a:rPr>
              <a:t>Die Lüftungsanalyse in der Excelmappe des Lüftungsloggers</a:t>
            </a:r>
            <a:endParaRPr lang="de-DE" altLang="de-DE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5544" name="AutoShape 8"/>
          <p:cNvSpPr>
            <a:spLocks noChangeArrowheads="1"/>
          </p:cNvSpPr>
          <p:nvPr/>
        </p:nvSpPr>
        <p:spPr bwMode="auto">
          <a:xfrm>
            <a:off x="35052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5545" name="AutoShape 9"/>
          <p:cNvSpPr>
            <a:spLocks noChangeArrowheads="1"/>
          </p:cNvSpPr>
          <p:nvPr/>
        </p:nvSpPr>
        <p:spPr bwMode="auto">
          <a:xfrm>
            <a:off x="34290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5546" name="AutoShape 10"/>
          <p:cNvSpPr>
            <a:spLocks noChangeArrowheads="1"/>
          </p:cNvSpPr>
          <p:nvPr/>
        </p:nvSpPr>
        <p:spPr bwMode="auto">
          <a:xfrm>
            <a:off x="33528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5547" name="AutoShape 11"/>
          <p:cNvSpPr>
            <a:spLocks noChangeArrowheads="1"/>
          </p:cNvSpPr>
          <p:nvPr/>
        </p:nvSpPr>
        <p:spPr bwMode="auto">
          <a:xfrm>
            <a:off x="32766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5548" name="AutoShape 12"/>
          <p:cNvSpPr>
            <a:spLocks noChangeArrowheads="1"/>
          </p:cNvSpPr>
          <p:nvPr/>
        </p:nvSpPr>
        <p:spPr bwMode="auto">
          <a:xfrm>
            <a:off x="37338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5549" name="AutoShape 13"/>
          <p:cNvSpPr>
            <a:spLocks noChangeArrowheads="1"/>
          </p:cNvSpPr>
          <p:nvPr/>
        </p:nvSpPr>
        <p:spPr bwMode="auto">
          <a:xfrm>
            <a:off x="38100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5550" name="AutoShape 14"/>
          <p:cNvSpPr>
            <a:spLocks noChangeArrowheads="1"/>
          </p:cNvSpPr>
          <p:nvPr/>
        </p:nvSpPr>
        <p:spPr bwMode="auto">
          <a:xfrm>
            <a:off x="38862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5551" name="AutoShape 15"/>
          <p:cNvSpPr>
            <a:spLocks noChangeArrowheads="1"/>
          </p:cNvSpPr>
          <p:nvPr/>
        </p:nvSpPr>
        <p:spPr bwMode="auto">
          <a:xfrm>
            <a:off x="39624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5552" name="AutoShape 16"/>
          <p:cNvSpPr>
            <a:spLocks noChangeArrowheads="1"/>
          </p:cNvSpPr>
          <p:nvPr/>
        </p:nvSpPr>
        <p:spPr bwMode="auto">
          <a:xfrm>
            <a:off x="35814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5553" name="AutoShape 17"/>
          <p:cNvSpPr>
            <a:spLocks noChangeArrowheads="1"/>
          </p:cNvSpPr>
          <p:nvPr/>
        </p:nvSpPr>
        <p:spPr bwMode="auto">
          <a:xfrm>
            <a:off x="36576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5555" name="Text Box 19"/>
          <p:cNvSpPr txBox="1">
            <a:spLocks noChangeArrowheads="1"/>
          </p:cNvSpPr>
          <p:nvPr/>
        </p:nvSpPr>
        <p:spPr bwMode="auto">
          <a:xfrm>
            <a:off x="4038600" y="2743200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c </a:t>
            </a:r>
          </a:p>
        </p:txBody>
      </p:sp>
      <p:sp>
        <p:nvSpPr>
          <p:cNvPr id="65556" name="Text Box 20"/>
          <p:cNvSpPr txBox="1">
            <a:spLocks noChangeArrowheads="1"/>
          </p:cNvSpPr>
          <p:nvPr/>
        </p:nvSpPr>
        <p:spPr bwMode="auto">
          <a:xfrm>
            <a:off x="3505200" y="2743200"/>
            <a:ext cx="304800" cy="3397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b </a:t>
            </a:r>
          </a:p>
        </p:txBody>
      </p:sp>
      <p:sp>
        <p:nvSpPr>
          <p:cNvPr id="65557" name="Text Box 21"/>
          <p:cNvSpPr txBox="1">
            <a:spLocks noChangeArrowheads="1"/>
          </p:cNvSpPr>
          <p:nvPr/>
        </p:nvSpPr>
        <p:spPr bwMode="auto">
          <a:xfrm>
            <a:off x="2971800" y="2743200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a </a:t>
            </a:r>
          </a:p>
        </p:txBody>
      </p:sp>
      <p:sp>
        <p:nvSpPr>
          <p:cNvPr id="65558" name="Text Box 22"/>
          <p:cNvSpPr txBox="1">
            <a:spLocks noChangeArrowheads="1"/>
          </p:cNvSpPr>
          <p:nvPr/>
        </p:nvSpPr>
        <p:spPr bwMode="auto">
          <a:xfrm>
            <a:off x="2743200" y="2286000"/>
            <a:ext cx="1981200" cy="339725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Betrachtungsraster </a:t>
            </a:r>
          </a:p>
        </p:txBody>
      </p:sp>
      <p:sp>
        <p:nvSpPr>
          <p:cNvPr id="65561" name="Text Box 25"/>
          <p:cNvSpPr txBox="1">
            <a:spLocks noChangeArrowheads="1"/>
          </p:cNvSpPr>
          <p:nvPr/>
        </p:nvSpPr>
        <p:spPr bwMode="auto">
          <a:xfrm>
            <a:off x="0" y="914400"/>
            <a:ext cx="8991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Im ersten Teil wird der Mittelwert der Bezugsgröße über a Messpunkte gebildet. </a:t>
            </a:r>
          </a:p>
        </p:txBody>
      </p:sp>
      <p:sp>
        <p:nvSpPr>
          <p:cNvPr id="65562" name="Text Box 26"/>
          <p:cNvSpPr txBox="1">
            <a:spLocks noChangeArrowheads="1"/>
          </p:cNvSpPr>
          <p:nvPr/>
        </p:nvSpPr>
        <p:spPr bwMode="auto">
          <a:xfrm>
            <a:off x="0" y="12954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Darauf folgt als Teil 2 eine Lücke von b unberücksichtigten Messpunkten.</a:t>
            </a:r>
          </a:p>
        </p:txBody>
      </p:sp>
      <p:sp>
        <p:nvSpPr>
          <p:cNvPr id="65563" name="Text Box 27"/>
          <p:cNvSpPr txBox="1">
            <a:spLocks noChangeArrowheads="1"/>
          </p:cNvSpPr>
          <p:nvPr/>
        </p:nvSpPr>
        <p:spPr bwMode="auto">
          <a:xfrm>
            <a:off x="0" y="16764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Schließlich wird im Teil 3 ein Mittelwert über c Messpunkte gebildet.</a:t>
            </a:r>
          </a:p>
        </p:txBody>
      </p:sp>
      <p:sp>
        <p:nvSpPr>
          <p:cNvPr id="65564" name="Text Box 28"/>
          <p:cNvSpPr txBox="1">
            <a:spLocks noChangeArrowheads="1"/>
          </p:cNvSpPr>
          <p:nvPr/>
        </p:nvSpPr>
        <p:spPr bwMode="auto">
          <a:xfrm>
            <a:off x="5911850" y="2514600"/>
            <a:ext cx="1752600" cy="339725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 Mittelwert aus  </a:t>
            </a:r>
          </a:p>
        </p:txBody>
      </p:sp>
      <p:sp>
        <p:nvSpPr>
          <p:cNvPr id="65565" name="Text Box 29"/>
          <p:cNvSpPr txBox="1">
            <a:spLocks noChangeArrowheads="1"/>
          </p:cNvSpPr>
          <p:nvPr/>
        </p:nvSpPr>
        <p:spPr bwMode="auto">
          <a:xfrm>
            <a:off x="7366000" y="2519363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a </a:t>
            </a:r>
          </a:p>
        </p:txBody>
      </p:sp>
      <p:sp>
        <p:nvSpPr>
          <p:cNvPr id="65566" name="Text Box 30"/>
          <p:cNvSpPr txBox="1">
            <a:spLocks noChangeArrowheads="1"/>
          </p:cNvSpPr>
          <p:nvPr/>
        </p:nvSpPr>
        <p:spPr bwMode="auto">
          <a:xfrm>
            <a:off x="5911850" y="3200400"/>
            <a:ext cx="1752600" cy="339725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 Mittelwert aus  </a:t>
            </a:r>
          </a:p>
        </p:txBody>
      </p:sp>
      <p:sp>
        <p:nvSpPr>
          <p:cNvPr id="65567" name="Text Box 31"/>
          <p:cNvSpPr txBox="1">
            <a:spLocks noChangeArrowheads="1"/>
          </p:cNvSpPr>
          <p:nvPr/>
        </p:nvSpPr>
        <p:spPr bwMode="auto">
          <a:xfrm>
            <a:off x="7362825" y="3200400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c </a:t>
            </a:r>
          </a:p>
        </p:txBody>
      </p:sp>
      <p:sp>
        <p:nvSpPr>
          <p:cNvPr id="65568" name="Line 32"/>
          <p:cNvSpPr>
            <a:spLocks noChangeShapeType="1"/>
          </p:cNvSpPr>
          <p:nvPr/>
        </p:nvSpPr>
        <p:spPr bwMode="auto">
          <a:xfrm flipH="1">
            <a:off x="3505200" y="2743200"/>
            <a:ext cx="23622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65569" name="Line 33"/>
          <p:cNvSpPr>
            <a:spLocks noChangeShapeType="1"/>
          </p:cNvSpPr>
          <p:nvPr/>
        </p:nvSpPr>
        <p:spPr bwMode="auto">
          <a:xfrm flipH="1">
            <a:off x="3962400" y="3429000"/>
            <a:ext cx="19050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65570" name="AutoShape 34"/>
          <p:cNvSpPr>
            <a:spLocks noChangeArrowheads="1"/>
          </p:cNvSpPr>
          <p:nvPr/>
        </p:nvSpPr>
        <p:spPr bwMode="auto">
          <a:xfrm>
            <a:off x="3357563" y="3805238"/>
            <a:ext cx="152400" cy="1524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65571" name="AutoShape 35"/>
          <p:cNvSpPr>
            <a:spLocks noChangeArrowheads="1"/>
          </p:cNvSpPr>
          <p:nvPr/>
        </p:nvSpPr>
        <p:spPr bwMode="auto">
          <a:xfrm>
            <a:off x="3810000" y="4511675"/>
            <a:ext cx="152400" cy="1524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65572" name="Rectangle 36"/>
          <p:cNvSpPr>
            <a:spLocks noChangeArrowheads="1"/>
          </p:cNvSpPr>
          <p:nvPr/>
        </p:nvSpPr>
        <p:spPr bwMode="auto">
          <a:xfrm>
            <a:off x="3276600" y="5334000"/>
            <a:ext cx="738188" cy="846138"/>
          </a:xfrm>
          <a:prstGeom prst="rect">
            <a:avLst/>
          </a:prstGeom>
          <a:solidFill>
            <a:schemeClr val="bg1"/>
          </a:solidFill>
          <a:ln w="5715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65574" name="Line 38"/>
          <p:cNvSpPr>
            <a:spLocks noChangeShapeType="1"/>
          </p:cNvSpPr>
          <p:nvPr/>
        </p:nvSpPr>
        <p:spPr bwMode="auto">
          <a:xfrm flipV="1">
            <a:off x="2286000" y="6172200"/>
            <a:ext cx="3429000" cy="79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48"/>
          <a:stretch>
            <a:fillRect/>
          </a:stretch>
        </p:blipFill>
        <p:spPr bwMode="auto">
          <a:xfrm>
            <a:off x="2286000" y="3581400"/>
            <a:ext cx="3429000" cy="2590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96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76200"/>
            <a:ext cx="8610600" cy="457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2400">
                <a:latin typeface="Arial" panose="020B0604020202020204" pitchFamily="34" charset="0"/>
              </a:rPr>
              <a:t>Die Lüftungsanalyse in der Excelmappe des Lüftungsloggers</a:t>
            </a:r>
            <a:endParaRPr lang="de-DE" altLang="de-DE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9638" name="AutoShape 6"/>
          <p:cNvSpPr>
            <a:spLocks noChangeArrowheads="1"/>
          </p:cNvSpPr>
          <p:nvPr/>
        </p:nvSpPr>
        <p:spPr bwMode="auto">
          <a:xfrm>
            <a:off x="35052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9639" name="AutoShape 7"/>
          <p:cNvSpPr>
            <a:spLocks noChangeArrowheads="1"/>
          </p:cNvSpPr>
          <p:nvPr/>
        </p:nvSpPr>
        <p:spPr bwMode="auto">
          <a:xfrm>
            <a:off x="34290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9640" name="AutoShape 8"/>
          <p:cNvSpPr>
            <a:spLocks noChangeArrowheads="1"/>
          </p:cNvSpPr>
          <p:nvPr/>
        </p:nvSpPr>
        <p:spPr bwMode="auto">
          <a:xfrm>
            <a:off x="33528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9641" name="AutoShape 9"/>
          <p:cNvSpPr>
            <a:spLocks noChangeArrowheads="1"/>
          </p:cNvSpPr>
          <p:nvPr/>
        </p:nvSpPr>
        <p:spPr bwMode="auto">
          <a:xfrm>
            <a:off x="32766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9642" name="AutoShape 10"/>
          <p:cNvSpPr>
            <a:spLocks noChangeArrowheads="1"/>
          </p:cNvSpPr>
          <p:nvPr/>
        </p:nvSpPr>
        <p:spPr bwMode="auto">
          <a:xfrm>
            <a:off x="37338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9643" name="AutoShape 11"/>
          <p:cNvSpPr>
            <a:spLocks noChangeArrowheads="1"/>
          </p:cNvSpPr>
          <p:nvPr/>
        </p:nvSpPr>
        <p:spPr bwMode="auto">
          <a:xfrm>
            <a:off x="38100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9644" name="AutoShape 12"/>
          <p:cNvSpPr>
            <a:spLocks noChangeArrowheads="1"/>
          </p:cNvSpPr>
          <p:nvPr/>
        </p:nvSpPr>
        <p:spPr bwMode="auto">
          <a:xfrm>
            <a:off x="38862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9645" name="AutoShape 13"/>
          <p:cNvSpPr>
            <a:spLocks noChangeArrowheads="1"/>
          </p:cNvSpPr>
          <p:nvPr/>
        </p:nvSpPr>
        <p:spPr bwMode="auto">
          <a:xfrm>
            <a:off x="39624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9646" name="AutoShape 14"/>
          <p:cNvSpPr>
            <a:spLocks noChangeArrowheads="1"/>
          </p:cNvSpPr>
          <p:nvPr/>
        </p:nvSpPr>
        <p:spPr bwMode="auto">
          <a:xfrm>
            <a:off x="35814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9647" name="AutoShape 15"/>
          <p:cNvSpPr>
            <a:spLocks noChangeArrowheads="1"/>
          </p:cNvSpPr>
          <p:nvPr/>
        </p:nvSpPr>
        <p:spPr bwMode="auto">
          <a:xfrm>
            <a:off x="36576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9649" name="Text Box 17"/>
          <p:cNvSpPr txBox="1">
            <a:spLocks noChangeArrowheads="1"/>
          </p:cNvSpPr>
          <p:nvPr/>
        </p:nvSpPr>
        <p:spPr bwMode="auto">
          <a:xfrm>
            <a:off x="4038600" y="2743200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c </a:t>
            </a:r>
          </a:p>
        </p:txBody>
      </p:sp>
      <p:sp>
        <p:nvSpPr>
          <p:cNvPr id="69650" name="Text Box 18"/>
          <p:cNvSpPr txBox="1">
            <a:spLocks noChangeArrowheads="1"/>
          </p:cNvSpPr>
          <p:nvPr/>
        </p:nvSpPr>
        <p:spPr bwMode="auto">
          <a:xfrm>
            <a:off x="3505200" y="2743200"/>
            <a:ext cx="304800" cy="3397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b </a:t>
            </a:r>
          </a:p>
        </p:txBody>
      </p:sp>
      <p:sp>
        <p:nvSpPr>
          <p:cNvPr id="69651" name="Text Box 19"/>
          <p:cNvSpPr txBox="1">
            <a:spLocks noChangeArrowheads="1"/>
          </p:cNvSpPr>
          <p:nvPr/>
        </p:nvSpPr>
        <p:spPr bwMode="auto">
          <a:xfrm>
            <a:off x="2971800" y="2743200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a </a:t>
            </a:r>
          </a:p>
        </p:txBody>
      </p:sp>
      <p:sp>
        <p:nvSpPr>
          <p:cNvPr id="69652" name="Text Box 20"/>
          <p:cNvSpPr txBox="1">
            <a:spLocks noChangeArrowheads="1"/>
          </p:cNvSpPr>
          <p:nvPr/>
        </p:nvSpPr>
        <p:spPr bwMode="auto">
          <a:xfrm>
            <a:off x="2743200" y="2286000"/>
            <a:ext cx="1981200" cy="339725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Betrachtungsraster </a:t>
            </a:r>
          </a:p>
        </p:txBody>
      </p:sp>
      <p:sp>
        <p:nvSpPr>
          <p:cNvPr id="69658" name="AutoShape 26"/>
          <p:cNvSpPr>
            <a:spLocks noChangeArrowheads="1"/>
          </p:cNvSpPr>
          <p:nvPr/>
        </p:nvSpPr>
        <p:spPr bwMode="auto">
          <a:xfrm>
            <a:off x="3502025" y="3862388"/>
            <a:ext cx="304800" cy="7620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69660" name="Line 28"/>
          <p:cNvSpPr>
            <a:spLocks noChangeShapeType="1"/>
          </p:cNvSpPr>
          <p:nvPr/>
        </p:nvSpPr>
        <p:spPr bwMode="auto">
          <a:xfrm flipV="1">
            <a:off x="3733800" y="3962400"/>
            <a:ext cx="21336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69661" name="Text Box 29"/>
          <p:cNvSpPr txBox="1">
            <a:spLocks noChangeArrowheads="1"/>
          </p:cNvSpPr>
          <p:nvPr/>
        </p:nvSpPr>
        <p:spPr bwMode="auto">
          <a:xfrm>
            <a:off x="0" y="914400"/>
            <a:ext cx="9144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 dirty="0"/>
              <a:t>Die Distanz der beiden Mittelwerte wird mit der vorgegebenen Sprungschwelle für die Erkennung eines Lüftungsereignisses verglichen (Schwelle).</a:t>
            </a:r>
          </a:p>
        </p:txBody>
      </p:sp>
      <p:sp>
        <p:nvSpPr>
          <p:cNvPr id="69662" name="AutoShape 30"/>
          <p:cNvSpPr>
            <a:spLocks noChangeArrowheads="1"/>
          </p:cNvSpPr>
          <p:nvPr/>
        </p:nvSpPr>
        <p:spPr bwMode="auto">
          <a:xfrm>
            <a:off x="3357563" y="3805238"/>
            <a:ext cx="152400" cy="1524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69663" name="Line 31"/>
          <p:cNvSpPr>
            <a:spLocks noChangeShapeType="1"/>
          </p:cNvSpPr>
          <p:nvPr/>
        </p:nvSpPr>
        <p:spPr bwMode="auto">
          <a:xfrm flipH="1">
            <a:off x="3505200" y="2743200"/>
            <a:ext cx="23622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69664" name="Text Box 32"/>
          <p:cNvSpPr txBox="1">
            <a:spLocks noChangeArrowheads="1"/>
          </p:cNvSpPr>
          <p:nvPr/>
        </p:nvSpPr>
        <p:spPr bwMode="auto">
          <a:xfrm>
            <a:off x="5911850" y="2514600"/>
            <a:ext cx="1752600" cy="339725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 Mittelwert aus  </a:t>
            </a:r>
          </a:p>
        </p:txBody>
      </p:sp>
      <p:sp>
        <p:nvSpPr>
          <p:cNvPr id="69665" name="Text Box 33"/>
          <p:cNvSpPr txBox="1">
            <a:spLocks noChangeArrowheads="1"/>
          </p:cNvSpPr>
          <p:nvPr/>
        </p:nvSpPr>
        <p:spPr bwMode="auto">
          <a:xfrm>
            <a:off x="7356475" y="2519363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a </a:t>
            </a:r>
          </a:p>
        </p:txBody>
      </p:sp>
      <p:sp>
        <p:nvSpPr>
          <p:cNvPr id="69666" name="Text Box 34"/>
          <p:cNvSpPr txBox="1">
            <a:spLocks noChangeArrowheads="1"/>
          </p:cNvSpPr>
          <p:nvPr/>
        </p:nvSpPr>
        <p:spPr bwMode="auto">
          <a:xfrm>
            <a:off x="5911850" y="3200400"/>
            <a:ext cx="1752600" cy="339725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 Mittelwert aus  </a:t>
            </a:r>
          </a:p>
        </p:txBody>
      </p:sp>
      <p:sp>
        <p:nvSpPr>
          <p:cNvPr id="69667" name="Text Box 35"/>
          <p:cNvSpPr txBox="1">
            <a:spLocks noChangeArrowheads="1"/>
          </p:cNvSpPr>
          <p:nvPr/>
        </p:nvSpPr>
        <p:spPr bwMode="auto">
          <a:xfrm>
            <a:off x="7391400" y="3200400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c </a:t>
            </a:r>
          </a:p>
        </p:txBody>
      </p:sp>
      <p:sp>
        <p:nvSpPr>
          <p:cNvPr id="69668" name="Line 36"/>
          <p:cNvSpPr>
            <a:spLocks noChangeShapeType="1"/>
          </p:cNvSpPr>
          <p:nvPr/>
        </p:nvSpPr>
        <p:spPr bwMode="auto">
          <a:xfrm flipH="1">
            <a:off x="3962400" y="3429000"/>
            <a:ext cx="19050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69669" name="AutoShape 37"/>
          <p:cNvSpPr>
            <a:spLocks noChangeArrowheads="1"/>
          </p:cNvSpPr>
          <p:nvPr/>
        </p:nvSpPr>
        <p:spPr bwMode="auto">
          <a:xfrm>
            <a:off x="3810000" y="4511675"/>
            <a:ext cx="152400" cy="1524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69671" name="Text Box 39"/>
          <p:cNvSpPr txBox="1">
            <a:spLocks noChangeArrowheads="1"/>
          </p:cNvSpPr>
          <p:nvPr/>
        </p:nvSpPr>
        <p:spPr bwMode="auto">
          <a:xfrm>
            <a:off x="0" y="15240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 dirty="0"/>
              <a:t>Die Schwelle für den Feuchtesprung wird in einem Eingabefeld eingestellt.</a:t>
            </a:r>
          </a:p>
        </p:txBody>
      </p:sp>
      <p:sp>
        <p:nvSpPr>
          <p:cNvPr id="69672" name="Rectangle 40"/>
          <p:cNvSpPr>
            <a:spLocks noChangeArrowheads="1"/>
          </p:cNvSpPr>
          <p:nvPr/>
        </p:nvSpPr>
        <p:spPr bwMode="auto">
          <a:xfrm>
            <a:off x="3276600" y="5334000"/>
            <a:ext cx="738188" cy="846138"/>
          </a:xfrm>
          <a:prstGeom prst="rect">
            <a:avLst/>
          </a:prstGeom>
          <a:solidFill>
            <a:schemeClr val="bg1"/>
          </a:solidFill>
          <a:ln w="5715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69673" name="Line 41"/>
          <p:cNvSpPr>
            <a:spLocks noChangeShapeType="1"/>
          </p:cNvSpPr>
          <p:nvPr/>
        </p:nvSpPr>
        <p:spPr bwMode="auto">
          <a:xfrm flipV="1">
            <a:off x="2286000" y="6172200"/>
            <a:ext cx="3429000" cy="79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0305" y="3771900"/>
            <a:ext cx="2790825" cy="371475"/>
          </a:xfrm>
          <a:prstGeom prst="rect">
            <a:avLst/>
          </a:prstGeom>
          <a:ln>
            <a:solidFill>
              <a:schemeClr val="dk1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48"/>
          <a:stretch>
            <a:fillRect/>
          </a:stretch>
        </p:blipFill>
        <p:spPr bwMode="auto">
          <a:xfrm>
            <a:off x="2286000" y="3581400"/>
            <a:ext cx="3429000" cy="2590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577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76200"/>
            <a:ext cx="8610600" cy="457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2400">
                <a:latin typeface="Arial" panose="020B0604020202020204" pitchFamily="34" charset="0"/>
              </a:rPr>
              <a:t>Die Lüftungsanalyse in der Excelmappe des Lüftungsloggers</a:t>
            </a:r>
            <a:endParaRPr lang="de-DE" altLang="de-DE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5780" name="AutoShape 4"/>
          <p:cNvSpPr>
            <a:spLocks noChangeArrowheads="1"/>
          </p:cNvSpPr>
          <p:nvPr/>
        </p:nvSpPr>
        <p:spPr bwMode="auto">
          <a:xfrm>
            <a:off x="35052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5781" name="AutoShape 5"/>
          <p:cNvSpPr>
            <a:spLocks noChangeArrowheads="1"/>
          </p:cNvSpPr>
          <p:nvPr/>
        </p:nvSpPr>
        <p:spPr bwMode="auto">
          <a:xfrm>
            <a:off x="34290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5782" name="AutoShape 6"/>
          <p:cNvSpPr>
            <a:spLocks noChangeArrowheads="1"/>
          </p:cNvSpPr>
          <p:nvPr/>
        </p:nvSpPr>
        <p:spPr bwMode="auto">
          <a:xfrm>
            <a:off x="33528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5783" name="AutoShape 7"/>
          <p:cNvSpPr>
            <a:spLocks noChangeArrowheads="1"/>
          </p:cNvSpPr>
          <p:nvPr/>
        </p:nvSpPr>
        <p:spPr bwMode="auto">
          <a:xfrm>
            <a:off x="32766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5784" name="AutoShape 8"/>
          <p:cNvSpPr>
            <a:spLocks noChangeArrowheads="1"/>
          </p:cNvSpPr>
          <p:nvPr/>
        </p:nvSpPr>
        <p:spPr bwMode="auto">
          <a:xfrm>
            <a:off x="37338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5785" name="AutoShape 9"/>
          <p:cNvSpPr>
            <a:spLocks noChangeArrowheads="1"/>
          </p:cNvSpPr>
          <p:nvPr/>
        </p:nvSpPr>
        <p:spPr bwMode="auto">
          <a:xfrm>
            <a:off x="38100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5786" name="AutoShape 10"/>
          <p:cNvSpPr>
            <a:spLocks noChangeArrowheads="1"/>
          </p:cNvSpPr>
          <p:nvPr/>
        </p:nvSpPr>
        <p:spPr bwMode="auto">
          <a:xfrm>
            <a:off x="38862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5787" name="AutoShape 11"/>
          <p:cNvSpPr>
            <a:spLocks noChangeArrowheads="1"/>
          </p:cNvSpPr>
          <p:nvPr/>
        </p:nvSpPr>
        <p:spPr bwMode="auto">
          <a:xfrm>
            <a:off x="39624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5788" name="AutoShape 12"/>
          <p:cNvSpPr>
            <a:spLocks noChangeArrowheads="1"/>
          </p:cNvSpPr>
          <p:nvPr/>
        </p:nvSpPr>
        <p:spPr bwMode="auto">
          <a:xfrm>
            <a:off x="35814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5789" name="AutoShape 13"/>
          <p:cNvSpPr>
            <a:spLocks noChangeArrowheads="1"/>
          </p:cNvSpPr>
          <p:nvPr/>
        </p:nvSpPr>
        <p:spPr bwMode="auto">
          <a:xfrm>
            <a:off x="36576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5790" name="Line 14"/>
          <p:cNvSpPr>
            <a:spLocks noChangeShapeType="1"/>
          </p:cNvSpPr>
          <p:nvPr/>
        </p:nvSpPr>
        <p:spPr bwMode="auto">
          <a:xfrm flipV="1">
            <a:off x="3810000" y="3962400"/>
            <a:ext cx="2057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pic>
        <p:nvPicPr>
          <p:cNvPr id="75792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55435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5793" name="Line 17"/>
          <p:cNvSpPr>
            <a:spLocks noChangeShapeType="1"/>
          </p:cNvSpPr>
          <p:nvPr/>
        </p:nvSpPr>
        <p:spPr bwMode="auto">
          <a:xfrm flipH="1" flipV="1">
            <a:off x="2743200" y="1981200"/>
            <a:ext cx="6858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75794" name="Text Box 18"/>
          <p:cNvSpPr txBox="1">
            <a:spLocks noChangeArrowheads="1"/>
          </p:cNvSpPr>
          <p:nvPr/>
        </p:nvSpPr>
        <p:spPr bwMode="auto">
          <a:xfrm>
            <a:off x="5911850" y="2514600"/>
            <a:ext cx="1752600" cy="339725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 Mittelwert aus  </a:t>
            </a:r>
          </a:p>
        </p:txBody>
      </p:sp>
      <p:sp>
        <p:nvSpPr>
          <p:cNvPr id="75795" name="Text Box 19"/>
          <p:cNvSpPr txBox="1">
            <a:spLocks noChangeArrowheads="1"/>
          </p:cNvSpPr>
          <p:nvPr/>
        </p:nvSpPr>
        <p:spPr bwMode="auto">
          <a:xfrm>
            <a:off x="7356475" y="2519363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a </a:t>
            </a:r>
          </a:p>
        </p:txBody>
      </p:sp>
      <p:sp>
        <p:nvSpPr>
          <p:cNvPr id="75796" name="Text Box 20"/>
          <p:cNvSpPr txBox="1">
            <a:spLocks noChangeArrowheads="1"/>
          </p:cNvSpPr>
          <p:nvPr/>
        </p:nvSpPr>
        <p:spPr bwMode="auto">
          <a:xfrm>
            <a:off x="5911850" y="3200400"/>
            <a:ext cx="1752600" cy="339725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 Mittelwert aus  </a:t>
            </a:r>
          </a:p>
        </p:txBody>
      </p: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7391400" y="3200400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c </a:t>
            </a:r>
          </a:p>
        </p:txBody>
      </p:sp>
      <p:sp>
        <p:nvSpPr>
          <p:cNvPr id="75798" name="Line 22"/>
          <p:cNvSpPr>
            <a:spLocks noChangeShapeType="1"/>
          </p:cNvSpPr>
          <p:nvPr/>
        </p:nvSpPr>
        <p:spPr bwMode="auto">
          <a:xfrm flipH="1">
            <a:off x="3429000" y="2743200"/>
            <a:ext cx="24384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75799" name="AutoShape 23"/>
          <p:cNvSpPr>
            <a:spLocks noChangeArrowheads="1"/>
          </p:cNvSpPr>
          <p:nvPr/>
        </p:nvSpPr>
        <p:spPr bwMode="auto">
          <a:xfrm>
            <a:off x="3357563" y="3805238"/>
            <a:ext cx="152400" cy="1524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75800" name="Line 24"/>
          <p:cNvSpPr>
            <a:spLocks noChangeShapeType="1"/>
          </p:cNvSpPr>
          <p:nvPr/>
        </p:nvSpPr>
        <p:spPr bwMode="auto">
          <a:xfrm flipH="1">
            <a:off x="3962400" y="3429000"/>
            <a:ext cx="19050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75801" name="AutoShape 25"/>
          <p:cNvSpPr>
            <a:spLocks noChangeArrowheads="1"/>
          </p:cNvSpPr>
          <p:nvPr/>
        </p:nvSpPr>
        <p:spPr bwMode="auto">
          <a:xfrm>
            <a:off x="3810000" y="4511675"/>
            <a:ext cx="152400" cy="1524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75802" name="AutoShape 26"/>
          <p:cNvSpPr>
            <a:spLocks noChangeArrowheads="1"/>
          </p:cNvSpPr>
          <p:nvPr/>
        </p:nvSpPr>
        <p:spPr bwMode="auto">
          <a:xfrm>
            <a:off x="3502025" y="3862388"/>
            <a:ext cx="304800" cy="7620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75803" name="Line 27"/>
          <p:cNvSpPr>
            <a:spLocks noChangeShapeType="1"/>
          </p:cNvSpPr>
          <p:nvPr/>
        </p:nvSpPr>
        <p:spPr bwMode="auto">
          <a:xfrm flipV="1">
            <a:off x="3886200" y="1981200"/>
            <a:ext cx="6858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75804" name="Line 28"/>
          <p:cNvSpPr>
            <a:spLocks noChangeShapeType="1"/>
          </p:cNvSpPr>
          <p:nvPr/>
        </p:nvSpPr>
        <p:spPr bwMode="auto">
          <a:xfrm flipV="1">
            <a:off x="3657600" y="1981200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75805" name="Text Box 29"/>
          <p:cNvSpPr txBox="1">
            <a:spLocks noChangeArrowheads="1"/>
          </p:cNvSpPr>
          <p:nvPr/>
        </p:nvSpPr>
        <p:spPr bwMode="auto">
          <a:xfrm>
            <a:off x="2971800" y="2743200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a </a:t>
            </a:r>
          </a:p>
        </p:txBody>
      </p:sp>
      <p:sp>
        <p:nvSpPr>
          <p:cNvPr id="75806" name="Text Box 30"/>
          <p:cNvSpPr txBox="1">
            <a:spLocks noChangeArrowheads="1"/>
          </p:cNvSpPr>
          <p:nvPr/>
        </p:nvSpPr>
        <p:spPr bwMode="auto">
          <a:xfrm>
            <a:off x="2743200" y="2286000"/>
            <a:ext cx="1981200" cy="339725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Betrachtungsraster </a:t>
            </a:r>
          </a:p>
        </p:txBody>
      </p:sp>
      <p:sp>
        <p:nvSpPr>
          <p:cNvPr id="75807" name="Text Box 31"/>
          <p:cNvSpPr txBox="1">
            <a:spLocks noChangeArrowheads="1"/>
          </p:cNvSpPr>
          <p:nvPr/>
        </p:nvSpPr>
        <p:spPr bwMode="auto">
          <a:xfrm>
            <a:off x="4038600" y="2743200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c </a:t>
            </a:r>
          </a:p>
        </p:txBody>
      </p:sp>
      <p:sp>
        <p:nvSpPr>
          <p:cNvPr id="75808" name="Text Box 32"/>
          <p:cNvSpPr txBox="1">
            <a:spLocks noChangeArrowheads="1"/>
          </p:cNvSpPr>
          <p:nvPr/>
        </p:nvSpPr>
        <p:spPr bwMode="auto">
          <a:xfrm>
            <a:off x="3505200" y="2743200"/>
            <a:ext cx="304800" cy="3397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b </a:t>
            </a:r>
          </a:p>
        </p:txBody>
      </p:sp>
      <p:sp>
        <p:nvSpPr>
          <p:cNvPr id="75809" name="Rectangle 33"/>
          <p:cNvSpPr>
            <a:spLocks noChangeArrowheads="1"/>
          </p:cNvSpPr>
          <p:nvPr/>
        </p:nvSpPr>
        <p:spPr bwMode="auto">
          <a:xfrm>
            <a:off x="3276600" y="5334000"/>
            <a:ext cx="738188" cy="846138"/>
          </a:xfrm>
          <a:prstGeom prst="rect">
            <a:avLst/>
          </a:prstGeom>
          <a:solidFill>
            <a:schemeClr val="bg1"/>
          </a:solidFill>
          <a:ln w="5715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75810" name="Line 34"/>
          <p:cNvSpPr>
            <a:spLocks noChangeShapeType="1"/>
          </p:cNvSpPr>
          <p:nvPr/>
        </p:nvSpPr>
        <p:spPr bwMode="auto">
          <a:xfrm flipV="1">
            <a:off x="2286000" y="6172200"/>
            <a:ext cx="3429000" cy="79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75812" name="Text Box 36"/>
          <p:cNvSpPr txBox="1">
            <a:spLocks noChangeArrowheads="1"/>
          </p:cNvSpPr>
          <p:nvPr/>
        </p:nvSpPr>
        <p:spPr bwMode="auto">
          <a:xfrm>
            <a:off x="0" y="838200"/>
            <a:ext cx="9144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600" dirty="0"/>
              <a:t>Das Betrachtungsraster kann vom </a:t>
            </a:r>
            <a:r>
              <a:rPr lang="de-DE" altLang="de-DE" sz="1600"/>
              <a:t>Anwender der </a:t>
            </a:r>
            <a:r>
              <a:rPr lang="de-DE" altLang="de-DE" sz="1600" dirty="0"/>
              <a:t>Excelmappe frei gestaltet werden.</a:t>
            </a:r>
          </a:p>
        </p:txBody>
      </p:sp>
      <p:pic>
        <p:nvPicPr>
          <p:cNvPr id="36" name="Grafik 3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00305" y="3771900"/>
            <a:ext cx="2790825" cy="371475"/>
          </a:xfrm>
          <a:prstGeom prst="rect">
            <a:avLst/>
          </a:prstGeom>
          <a:ln>
            <a:solidFill>
              <a:schemeClr val="dk1"/>
            </a:solidFill>
          </a:ln>
        </p:spPr>
      </p:pic>
    </p:spTree>
  </p:cSld>
  <p:clrMapOvr>
    <a:masterClrMapping/>
  </p:clrMapOvr>
  <p:transition advTm="10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48"/>
          <a:stretch>
            <a:fillRect/>
          </a:stretch>
        </p:blipFill>
        <p:spPr bwMode="auto">
          <a:xfrm>
            <a:off x="2286000" y="3581400"/>
            <a:ext cx="3429000" cy="2590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6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76200"/>
            <a:ext cx="8610600" cy="457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2400">
                <a:latin typeface="Arial" panose="020B0604020202020204" pitchFamily="34" charset="0"/>
              </a:rPr>
              <a:t>Die Lüftungsanalyse in der Excelmappe des Lüftungsloggers</a:t>
            </a:r>
            <a:endParaRPr lang="de-DE" altLang="de-DE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1686" name="AutoShape 6"/>
          <p:cNvSpPr>
            <a:spLocks noChangeArrowheads="1"/>
          </p:cNvSpPr>
          <p:nvPr/>
        </p:nvSpPr>
        <p:spPr bwMode="auto">
          <a:xfrm>
            <a:off x="31877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687" name="AutoShape 7"/>
          <p:cNvSpPr>
            <a:spLocks noChangeArrowheads="1"/>
          </p:cNvSpPr>
          <p:nvPr/>
        </p:nvSpPr>
        <p:spPr bwMode="auto">
          <a:xfrm>
            <a:off x="31115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688" name="AutoShape 8"/>
          <p:cNvSpPr>
            <a:spLocks noChangeArrowheads="1"/>
          </p:cNvSpPr>
          <p:nvPr/>
        </p:nvSpPr>
        <p:spPr bwMode="auto">
          <a:xfrm>
            <a:off x="30353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689" name="AutoShape 9"/>
          <p:cNvSpPr>
            <a:spLocks noChangeArrowheads="1"/>
          </p:cNvSpPr>
          <p:nvPr/>
        </p:nvSpPr>
        <p:spPr bwMode="auto">
          <a:xfrm>
            <a:off x="29591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690" name="AutoShape 10"/>
          <p:cNvSpPr>
            <a:spLocks noChangeArrowheads="1"/>
          </p:cNvSpPr>
          <p:nvPr/>
        </p:nvSpPr>
        <p:spPr bwMode="auto">
          <a:xfrm>
            <a:off x="34163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691" name="AutoShape 11"/>
          <p:cNvSpPr>
            <a:spLocks noChangeArrowheads="1"/>
          </p:cNvSpPr>
          <p:nvPr/>
        </p:nvSpPr>
        <p:spPr bwMode="auto">
          <a:xfrm>
            <a:off x="34925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692" name="AutoShape 12"/>
          <p:cNvSpPr>
            <a:spLocks noChangeArrowheads="1"/>
          </p:cNvSpPr>
          <p:nvPr/>
        </p:nvSpPr>
        <p:spPr bwMode="auto">
          <a:xfrm>
            <a:off x="35687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693" name="AutoShape 13"/>
          <p:cNvSpPr>
            <a:spLocks noChangeArrowheads="1"/>
          </p:cNvSpPr>
          <p:nvPr/>
        </p:nvSpPr>
        <p:spPr bwMode="auto">
          <a:xfrm>
            <a:off x="36449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694" name="AutoShape 14"/>
          <p:cNvSpPr>
            <a:spLocks noChangeArrowheads="1"/>
          </p:cNvSpPr>
          <p:nvPr/>
        </p:nvSpPr>
        <p:spPr bwMode="auto">
          <a:xfrm>
            <a:off x="32639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695" name="AutoShape 15"/>
          <p:cNvSpPr>
            <a:spLocks noChangeArrowheads="1"/>
          </p:cNvSpPr>
          <p:nvPr/>
        </p:nvSpPr>
        <p:spPr bwMode="auto">
          <a:xfrm>
            <a:off x="334010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708" name="Text Box 28"/>
          <p:cNvSpPr txBox="1">
            <a:spLocks noChangeArrowheads="1"/>
          </p:cNvSpPr>
          <p:nvPr/>
        </p:nvSpPr>
        <p:spPr bwMode="auto">
          <a:xfrm>
            <a:off x="0" y="838200"/>
            <a:ext cx="9144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Das Betrachtungsraster kann vom Anwender ab Premiumversion 2.0 der Excelmappe frei gestaltet werden.</a:t>
            </a:r>
          </a:p>
        </p:txBody>
      </p:sp>
      <p:pic>
        <p:nvPicPr>
          <p:cNvPr id="71709" name="Picture 2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55435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10" name="Line 30"/>
          <p:cNvSpPr>
            <a:spLocks noChangeShapeType="1"/>
          </p:cNvSpPr>
          <p:nvPr/>
        </p:nvSpPr>
        <p:spPr bwMode="auto">
          <a:xfrm flipH="1" flipV="1">
            <a:off x="2743200" y="1981200"/>
            <a:ext cx="3810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71714" name="Text Box 34"/>
          <p:cNvSpPr txBox="1">
            <a:spLocks noChangeArrowheads="1"/>
          </p:cNvSpPr>
          <p:nvPr/>
        </p:nvSpPr>
        <p:spPr bwMode="auto">
          <a:xfrm>
            <a:off x="5911850" y="2514600"/>
            <a:ext cx="1752600" cy="339725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 Mittelwert aus  </a:t>
            </a:r>
          </a:p>
        </p:txBody>
      </p:sp>
      <p:sp>
        <p:nvSpPr>
          <p:cNvPr id="71715" name="Text Box 35"/>
          <p:cNvSpPr txBox="1">
            <a:spLocks noChangeArrowheads="1"/>
          </p:cNvSpPr>
          <p:nvPr/>
        </p:nvSpPr>
        <p:spPr bwMode="auto">
          <a:xfrm>
            <a:off x="7356475" y="2519363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a </a:t>
            </a:r>
          </a:p>
        </p:txBody>
      </p:sp>
      <p:sp>
        <p:nvSpPr>
          <p:cNvPr id="71716" name="Text Box 36"/>
          <p:cNvSpPr txBox="1">
            <a:spLocks noChangeArrowheads="1"/>
          </p:cNvSpPr>
          <p:nvPr/>
        </p:nvSpPr>
        <p:spPr bwMode="auto">
          <a:xfrm>
            <a:off x="5911850" y="3200400"/>
            <a:ext cx="1752600" cy="339725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 Mittelwert aus  </a:t>
            </a:r>
          </a:p>
        </p:txBody>
      </p:sp>
      <p:sp>
        <p:nvSpPr>
          <p:cNvPr id="71717" name="Text Box 37"/>
          <p:cNvSpPr txBox="1">
            <a:spLocks noChangeArrowheads="1"/>
          </p:cNvSpPr>
          <p:nvPr/>
        </p:nvSpPr>
        <p:spPr bwMode="auto">
          <a:xfrm>
            <a:off x="7391400" y="3200400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c </a:t>
            </a:r>
          </a:p>
        </p:txBody>
      </p:sp>
      <p:sp>
        <p:nvSpPr>
          <p:cNvPr id="71718" name="Line 38"/>
          <p:cNvSpPr>
            <a:spLocks noChangeShapeType="1"/>
          </p:cNvSpPr>
          <p:nvPr/>
        </p:nvSpPr>
        <p:spPr bwMode="auto">
          <a:xfrm flipH="1">
            <a:off x="3200400" y="2743200"/>
            <a:ext cx="26670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71719" name="AutoShape 39"/>
          <p:cNvSpPr>
            <a:spLocks noChangeArrowheads="1"/>
          </p:cNvSpPr>
          <p:nvPr/>
        </p:nvSpPr>
        <p:spPr bwMode="auto">
          <a:xfrm>
            <a:off x="3040063" y="3821113"/>
            <a:ext cx="152400" cy="1524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71720" name="Line 40"/>
          <p:cNvSpPr>
            <a:spLocks noChangeShapeType="1"/>
          </p:cNvSpPr>
          <p:nvPr/>
        </p:nvSpPr>
        <p:spPr bwMode="auto">
          <a:xfrm flipH="1">
            <a:off x="3657600" y="3429000"/>
            <a:ext cx="2209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71721" name="AutoShape 41"/>
          <p:cNvSpPr>
            <a:spLocks noChangeArrowheads="1"/>
          </p:cNvSpPr>
          <p:nvPr/>
        </p:nvSpPr>
        <p:spPr bwMode="auto">
          <a:xfrm>
            <a:off x="3492500" y="3813175"/>
            <a:ext cx="152400" cy="1524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71711" name="Line 31"/>
          <p:cNvSpPr>
            <a:spLocks noChangeShapeType="1"/>
          </p:cNvSpPr>
          <p:nvPr/>
        </p:nvSpPr>
        <p:spPr bwMode="auto">
          <a:xfrm flipV="1">
            <a:off x="3581400" y="1981200"/>
            <a:ext cx="990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71712" name="Line 32"/>
          <p:cNvSpPr>
            <a:spLocks noChangeShapeType="1"/>
          </p:cNvSpPr>
          <p:nvPr/>
        </p:nvSpPr>
        <p:spPr bwMode="auto">
          <a:xfrm flipV="1">
            <a:off x="3352800" y="1981200"/>
            <a:ext cx="3048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71699" name="Text Box 19"/>
          <p:cNvSpPr txBox="1">
            <a:spLocks noChangeArrowheads="1"/>
          </p:cNvSpPr>
          <p:nvPr/>
        </p:nvSpPr>
        <p:spPr bwMode="auto">
          <a:xfrm>
            <a:off x="2654300" y="2743200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a </a:t>
            </a:r>
          </a:p>
        </p:txBody>
      </p:sp>
      <p:sp>
        <p:nvSpPr>
          <p:cNvPr id="71697" name="Text Box 17"/>
          <p:cNvSpPr txBox="1">
            <a:spLocks noChangeArrowheads="1"/>
          </p:cNvSpPr>
          <p:nvPr/>
        </p:nvSpPr>
        <p:spPr bwMode="auto">
          <a:xfrm>
            <a:off x="3721100" y="2743200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c </a:t>
            </a:r>
          </a:p>
        </p:txBody>
      </p:sp>
      <p:sp>
        <p:nvSpPr>
          <p:cNvPr id="71698" name="Text Box 18"/>
          <p:cNvSpPr txBox="1">
            <a:spLocks noChangeArrowheads="1"/>
          </p:cNvSpPr>
          <p:nvPr/>
        </p:nvSpPr>
        <p:spPr bwMode="auto">
          <a:xfrm>
            <a:off x="3187700" y="2743200"/>
            <a:ext cx="304800" cy="3397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b </a:t>
            </a:r>
          </a:p>
        </p:txBody>
      </p:sp>
      <p:sp>
        <p:nvSpPr>
          <p:cNvPr id="71728" name="Rectangle 48"/>
          <p:cNvSpPr>
            <a:spLocks noChangeArrowheads="1"/>
          </p:cNvSpPr>
          <p:nvPr/>
        </p:nvSpPr>
        <p:spPr bwMode="auto">
          <a:xfrm>
            <a:off x="3505200" y="5486400"/>
            <a:ext cx="3810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725" name="Line 45"/>
          <p:cNvSpPr>
            <a:spLocks noChangeShapeType="1"/>
          </p:cNvSpPr>
          <p:nvPr/>
        </p:nvSpPr>
        <p:spPr bwMode="auto">
          <a:xfrm flipV="1">
            <a:off x="2286000" y="6172200"/>
            <a:ext cx="3429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71729" name="Text Box 49"/>
          <p:cNvSpPr txBox="1">
            <a:spLocks noChangeArrowheads="1"/>
          </p:cNvSpPr>
          <p:nvPr/>
        </p:nvSpPr>
        <p:spPr bwMode="auto">
          <a:xfrm>
            <a:off x="304800" y="3810000"/>
            <a:ext cx="16764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66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600"/>
              <a:t>Im folgenden ein Ablaufbeispiel, das automatisch abläuft.</a:t>
            </a:r>
          </a:p>
        </p:txBody>
      </p:sp>
    </p:spTree>
  </p:cSld>
  <p:clrMapOvr>
    <a:masterClrMapping/>
  </p:clrMapOvr>
  <p:transition advClick="0" advTm="5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48"/>
          <a:stretch>
            <a:fillRect/>
          </a:stretch>
        </p:blipFill>
        <p:spPr bwMode="auto">
          <a:xfrm>
            <a:off x="2286000" y="3581400"/>
            <a:ext cx="3429000" cy="2590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421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76200"/>
            <a:ext cx="8610600" cy="457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2400">
                <a:latin typeface="Arial" panose="020B0604020202020204" pitchFamily="34" charset="0"/>
              </a:rPr>
              <a:t>Die Lüftungsanalyse in der Excelmappe des Lüftungsloggers</a:t>
            </a:r>
            <a:endParaRPr lang="de-DE" altLang="de-DE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94212" name="AutoShape 4"/>
          <p:cNvSpPr>
            <a:spLocks noChangeArrowheads="1"/>
          </p:cNvSpPr>
          <p:nvPr/>
        </p:nvSpPr>
        <p:spPr bwMode="auto">
          <a:xfrm>
            <a:off x="323532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4213" name="AutoShape 5"/>
          <p:cNvSpPr>
            <a:spLocks noChangeArrowheads="1"/>
          </p:cNvSpPr>
          <p:nvPr/>
        </p:nvSpPr>
        <p:spPr bwMode="auto">
          <a:xfrm>
            <a:off x="315912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4214" name="AutoShape 6"/>
          <p:cNvSpPr>
            <a:spLocks noChangeArrowheads="1"/>
          </p:cNvSpPr>
          <p:nvPr/>
        </p:nvSpPr>
        <p:spPr bwMode="auto">
          <a:xfrm>
            <a:off x="308292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4215" name="AutoShape 7"/>
          <p:cNvSpPr>
            <a:spLocks noChangeArrowheads="1"/>
          </p:cNvSpPr>
          <p:nvPr/>
        </p:nvSpPr>
        <p:spPr bwMode="auto">
          <a:xfrm>
            <a:off x="300672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4216" name="AutoShape 8"/>
          <p:cNvSpPr>
            <a:spLocks noChangeArrowheads="1"/>
          </p:cNvSpPr>
          <p:nvPr/>
        </p:nvSpPr>
        <p:spPr bwMode="auto">
          <a:xfrm>
            <a:off x="346392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4217" name="AutoShape 9"/>
          <p:cNvSpPr>
            <a:spLocks noChangeArrowheads="1"/>
          </p:cNvSpPr>
          <p:nvPr/>
        </p:nvSpPr>
        <p:spPr bwMode="auto">
          <a:xfrm>
            <a:off x="354012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4218" name="AutoShape 10"/>
          <p:cNvSpPr>
            <a:spLocks noChangeArrowheads="1"/>
          </p:cNvSpPr>
          <p:nvPr/>
        </p:nvSpPr>
        <p:spPr bwMode="auto">
          <a:xfrm>
            <a:off x="361632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4219" name="AutoShape 11"/>
          <p:cNvSpPr>
            <a:spLocks noChangeArrowheads="1"/>
          </p:cNvSpPr>
          <p:nvPr/>
        </p:nvSpPr>
        <p:spPr bwMode="auto">
          <a:xfrm>
            <a:off x="369252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4220" name="AutoShape 12"/>
          <p:cNvSpPr>
            <a:spLocks noChangeArrowheads="1"/>
          </p:cNvSpPr>
          <p:nvPr/>
        </p:nvSpPr>
        <p:spPr bwMode="auto">
          <a:xfrm>
            <a:off x="331152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4221" name="AutoShape 13"/>
          <p:cNvSpPr>
            <a:spLocks noChangeArrowheads="1"/>
          </p:cNvSpPr>
          <p:nvPr/>
        </p:nvSpPr>
        <p:spPr bwMode="auto">
          <a:xfrm>
            <a:off x="3387725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pic>
        <p:nvPicPr>
          <p:cNvPr id="94223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55435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4224" name="Line 16"/>
          <p:cNvSpPr>
            <a:spLocks noChangeShapeType="1"/>
          </p:cNvSpPr>
          <p:nvPr/>
        </p:nvSpPr>
        <p:spPr bwMode="auto">
          <a:xfrm flipH="1" flipV="1">
            <a:off x="2743200" y="1981200"/>
            <a:ext cx="4572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94225" name="Text Box 17"/>
          <p:cNvSpPr txBox="1">
            <a:spLocks noChangeArrowheads="1"/>
          </p:cNvSpPr>
          <p:nvPr/>
        </p:nvSpPr>
        <p:spPr bwMode="auto">
          <a:xfrm>
            <a:off x="5911850" y="2514600"/>
            <a:ext cx="1752600" cy="339725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 Mittelwert aus  </a:t>
            </a:r>
          </a:p>
        </p:txBody>
      </p:sp>
      <p:sp>
        <p:nvSpPr>
          <p:cNvPr id="94226" name="Text Box 18"/>
          <p:cNvSpPr txBox="1">
            <a:spLocks noChangeArrowheads="1"/>
          </p:cNvSpPr>
          <p:nvPr/>
        </p:nvSpPr>
        <p:spPr bwMode="auto">
          <a:xfrm>
            <a:off x="7356475" y="2519363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a </a:t>
            </a:r>
          </a:p>
        </p:txBody>
      </p:sp>
      <p:sp>
        <p:nvSpPr>
          <p:cNvPr id="94227" name="Text Box 19"/>
          <p:cNvSpPr txBox="1">
            <a:spLocks noChangeArrowheads="1"/>
          </p:cNvSpPr>
          <p:nvPr/>
        </p:nvSpPr>
        <p:spPr bwMode="auto">
          <a:xfrm>
            <a:off x="5911850" y="3200400"/>
            <a:ext cx="1752600" cy="339725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 Mittelwert aus  </a:t>
            </a:r>
          </a:p>
        </p:txBody>
      </p:sp>
      <p:sp>
        <p:nvSpPr>
          <p:cNvPr id="94228" name="Text Box 20"/>
          <p:cNvSpPr txBox="1">
            <a:spLocks noChangeArrowheads="1"/>
          </p:cNvSpPr>
          <p:nvPr/>
        </p:nvSpPr>
        <p:spPr bwMode="auto">
          <a:xfrm>
            <a:off x="7391400" y="3200400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c </a:t>
            </a:r>
          </a:p>
        </p:txBody>
      </p:sp>
      <p:sp>
        <p:nvSpPr>
          <p:cNvPr id="94229" name="Line 21"/>
          <p:cNvSpPr>
            <a:spLocks noChangeShapeType="1"/>
          </p:cNvSpPr>
          <p:nvPr/>
        </p:nvSpPr>
        <p:spPr bwMode="auto">
          <a:xfrm flipH="1">
            <a:off x="3200400" y="2743200"/>
            <a:ext cx="26670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94230" name="AutoShape 22"/>
          <p:cNvSpPr>
            <a:spLocks noChangeArrowheads="1"/>
          </p:cNvSpPr>
          <p:nvPr/>
        </p:nvSpPr>
        <p:spPr bwMode="auto">
          <a:xfrm>
            <a:off x="3087688" y="3821113"/>
            <a:ext cx="152400" cy="1524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94231" name="Line 23"/>
          <p:cNvSpPr>
            <a:spLocks noChangeShapeType="1"/>
          </p:cNvSpPr>
          <p:nvPr/>
        </p:nvSpPr>
        <p:spPr bwMode="auto">
          <a:xfrm flipH="1">
            <a:off x="3657600" y="3429000"/>
            <a:ext cx="2209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94232" name="AutoShape 24"/>
          <p:cNvSpPr>
            <a:spLocks noChangeArrowheads="1"/>
          </p:cNvSpPr>
          <p:nvPr/>
        </p:nvSpPr>
        <p:spPr bwMode="auto">
          <a:xfrm>
            <a:off x="3540125" y="3813175"/>
            <a:ext cx="152400" cy="1524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94233" name="Line 25"/>
          <p:cNvSpPr>
            <a:spLocks noChangeShapeType="1"/>
          </p:cNvSpPr>
          <p:nvPr/>
        </p:nvSpPr>
        <p:spPr bwMode="auto">
          <a:xfrm flipV="1">
            <a:off x="3657600" y="1981200"/>
            <a:ext cx="9144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94234" name="Line 26"/>
          <p:cNvSpPr>
            <a:spLocks noChangeShapeType="1"/>
          </p:cNvSpPr>
          <p:nvPr/>
        </p:nvSpPr>
        <p:spPr bwMode="auto">
          <a:xfrm flipV="1">
            <a:off x="3429000" y="19812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94235" name="Text Box 27"/>
          <p:cNvSpPr txBox="1">
            <a:spLocks noChangeArrowheads="1"/>
          </p:cNvSpPr>
          <p:nvPr/>
        </p:nvSpPr>
        <p:spPr bwMode="auto">
          <a:xfrm>
            <a:off x="2701925" y="2743200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a </a:t>
            </a:r>
          </a:p>
        </p:txBody>
      </p:sp>
      <p:sp>
        <p:nvSpPr>
          <p:cNvPr id="94236" name="Text Box 28"/>
          <p:cNvSpPr txBox="1">
            <a:spLocks noChangeArrowheads="1"/>
          </p:cNvSpPr>
          <p:nvPr/>
        </p:nvSpPr>
        <p:spPr bwMode="auto">
          <a:xfrm>
            <a:off x="3768725" y="2743200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c </a:t>
            </a:r>
          </a:p>
        </p:txBody>
      </p:sp>
      <p:sp>
        <p:nvSpPr>
          <p:cNvPr id="94237" name="Text Box 29"/>
          <p:cNvSpPr txBox="1">
            <a:spLocks noChangeArrowheads="1"/>
          </p:cNvSpPr>
          <p:nvPr/>
        </p:nvSpPr>
        <p:spPr bwMode="auto">
          <a:xfrm>
            <a:off x="3235325" y="2743200"/>
            <a:ext cx="304800" cy="3397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b </a:t>
            </a:r>
          </a:p>
        </p:txBody>
      </p:sp>
      <p:sp>
        <p:nvSpPr>
          <p:cNvPr id="94238" name="Rectangle 30"/>
          <p:cNvSpPr>
            <a:spLocks noChangeArrowheads="1"/>
          </p:cNvSpPr>
          <p:nvPr/>
        </p:nvSpPr>
        <p:spPr bwMode="auto">
          <a:xfrm>
            <a:off x="3505200" y="5486400"/>
            <a:ext cx="3810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4239" name="Line 31"/>
          <p:cNvSpPr>
            <a:spLocks noChangeShapeType="1"/>
          </p:cNvSpPr>
          <p:nvPr/>
        </p:nvSpPr>
        <p:spPr bwMode="auto">
          <a:xfrm flipV="1">
            <a:off x="2286000" y="6172200"/>
            <a:ext cx="3429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94240" name="Text Box 32"/>
          <p:cNvSpPr txBox="1">
            <a:spLocks noChangeArrowheads="1"/>
          </p:cNvSpPr>
          <p:nvPr/>
        </p:nvSpPr>
        <p:spPr bwMode="auto">
          <a:xfrm>
            <a:off x="0" y="8382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600" dirty="0"/>
              <a:t>Das Betrachtungsraster wird über den Messpunktevorrat geschoben.</a:t>
            </a:r>
          </a:p>
        </p:txBody>
      </p:sp>
    </p:spTree>
  </p:cSld>
  <p:clrMapOvr>
    <a:masterClrMapping/>
  </p:clrMapOvr>
  <p:transition advClick="0" advTm="2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48"/>
          <a:stretch>
            <a:fillRect/>
          </a:stretch>
        </p:blipFill>
        <p:spPr bwMode="auto">
          <a:xfrm>
            <a:off x="2286000" y="3581400"/>
            <a:ext cx="3429000" cy="2590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625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76200"/>
            <a:ext cx="8610600" cy="457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2400">
                <a:latin typeface="Arial" panose="020B0604020202020204" pitchFamily="34" charset="0"/>
              </a:rPr>
              <a:t>Die Lüftungsanalyse in der Excelmappe des Lüftungsloggers</a:t>
            </a:r>
            <a:endParaRPr lang="de-DE" altLang="de-DE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96260" name="AutoShape 4"/>
          <p:cNvSpPr>
            <a:spLocks noChangeArrowheads="1"/>
          </p:cNvSpPr>
          <p:nvPr/>
        </p:nvSpPr>
        <p:spPr bwMode="auto">
          <a:xfrm>
            <a:off x="328295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6261" name="AutoShape 5"/>
          <p:cNvSpPr>
            <a:spLocks noChangeArrowheads="1"/>
          </p:cNvSpPr>
          <p:nvPr/>
        </p:nvSpPr>
        <p:spPr bwMode="auto">
          <a:xfrm>
            <a:off x="320675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6262" name="AutoShape 6"/>
          <p:cNvSpPr>
            <a:spLocks noChangeArrowheads="1"/>
          </p:cNvSpPr>
          <p:nvPr/>
        </p:nvSpPr>
        <p:spPr bwMode="auto">
          <a:xfrm>
            <a:off x="313055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6263" name="AutoShape 7"/>
          <p:cNvSpPr>
            <a:spLocks noChangeArrowheads="1"/>
          </p:cNvSpPr>
          <p:nvPr/>
        </p:nvSpPr>
        <p:spPr bwMode="auto">
          <a:xfrm>
            <a:off x="305435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6264" name="AutoShape 8"/>
          <p:cNvSpPr>
            <a:spLocks noChangeArrowheads="1"/>
          </p:cNvSpPr>
          <p:nvPr/>
        </p:nvSpPr>
        <p:spPr bwMode="auto">
          <a:xfrm>
            <a:off x="351155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6265" name="AutoShape 9"/>
          <p:cNvSpPr>
            <a:spLocks noChangeArrowheads="1"/>
          </p:cNvSpPr>
          <p:nvPr/>
        </p:nvSpPr>
        <p:spPr bwMode="auto">
          <a:xfrm>
            <a:off x="358775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6266" name="AutoShape 10"/>
          <p:cNvSpPr>
            <a:spLocks noChangeArrowheads="1"/>
          </p:cNvSpPr>
          <p:nvPr/>
        </p:nvSpPr>
        <p:spPr bwMode="auto">
          <a:xfrm>
            <a:off x="366395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6267" name="AutoShape 11"/>
          <p:cNvSpPr>
            <a:spLocks noChangeArrowheads="1"/>
          </p:cNvSpPr>
          <p:nvPr/>
        </p:nvSpPr>
        <p:spPr bwMode="auto">
          <a:xfrm>
            <a:off x="374015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6268" name="AutoShape 12"/>
          <p:cNvSpPr>
            <a:spLocks noChangeArrowheads="1"/>
          </p:cNvSpPr>
          <p:nvPr/>
        </p:nvSpPr>
        <p:spPr bwMode="auto">
          <a:xfrm>
            <a:off x="335915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6269" name="AutoShape 13"/>
          <p:cNvSpPr>
            <a:spLocks noChangeArrowheads="1"/>
          </p:cNvSpPr>
          <p:nvPr/>
        </p:nvSpPr>
        <p:spPr bwMode="auto">
          <a:xfrm>
            <a:off x="3435350" y="32766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pic>
        <p:nvPicPr>
          <p:cNvPr id="96271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554355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6272" name="Line 16"/>
          <p:cNvSpPr>
            <a:spLocks noChangeShapeType="1"/>
          </p:cNvSpPr>
          <p:nvPr/>
        </p:nvSpPr>
        <p:spPr bwMode="auto">
          <a:xfrm flipH="1" flipV="1">
            <a:off x="2743200" y="1981200"/>
            <a:ext cx="4572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96273" name="Text Box 17"/>
          <p:cNvSpPr txBox="1">
            <a:spLocks noChangeArrowheads="1"/>
          </p:cNvSpPr>
          <p:nvPr/>
        </p:nvSpPr>
        <p:spPr bwMode="auto">
          <a:xfrm>
            <a:off x="5911850" y="2514600"/>
            <a:ext cx="1752600" cy="339725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 Mittelwert aus  </a:t>
            </a:r>
          </a:p>
        </p:txBody>
      </p:sp>
      <p:sp>
        <p:nvSpPr>
          <p:cNvPr id="96274" name="Text Box 18"/>
          <p:cNvSpPr txBox="1">
            <a:spLocks noChangeArrowheads="1"/>
          </p:cNvSpPr>
          <p:nvPr/>
        </p:nvSpPr>
        <p:spPr bwMode="auto">
          <a:xfrm>
            <a:off x="7356475" y="2519363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a </a:t>
            </a:r>
          </a:p>
        </p:txBody>
      </p:sp>
      <p:sp>
        <p:nvSpPr>
          <p:cNvPr id="96275" name="Text Box 19"/>
          <p:cNvSpPr txBox="1">
            <a:spLocks noChangeArrowheads="1"/>
          </p:cNvSpPr>
          <p:nvPr/>
        </p:nvSpPr>
        <p:spPr bwMode="auto">
          <a:xfrm>
            <a:off x="5911850" y="3200400"/>
            <a:ext cx="1752600" cy="339725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 Mittelwert aus  </a:t>
            </a:r>
          </a:p>
        </p:txBody>
      </p:sp>
      <p:sp>
        <p:nvSpPr>
          <p:cNvPr id="96276" name="Text Box 20"/>
          <p:cNvSpPr txBox="1">
            <a:spLocks noChangeArrowheads="1"/>
          </p:cNvSpPr>
          <p:nvPr/>
        </p:nvSpPr>
        <p:spPr bwMode="auto">
          <a:xfrm>
            <a:off x="7391400" y="3200400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c </a:t>
            </a:r>
          </a:p>
        </p:txBody>
      </p:sp>
      <p:sp>
        <p:nvSpPr>
          <p:cNvPr id="96277" name="Line 21"/>
          <p:cNvSpPr>
            <a:spLocks noChangeShapeType="1"/>
          </p:cNvSpPr>
          <p:nvPr/>
        </p:nvSpPr>
        <p:spPr bwMode="auto">
          <a:xfrm flipH="1">
            <a:off x="3276600" y="2743200"/>
            <a:ext cx="25908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96278" name="AutoShape 22"/>
          <p:cNvSpPr>
            <a:spLocks noChangeArrowheads="1"/>
          </p:cNvSpPr>
          <p:nvPr/>
        </p:nvSpPr>
        <p:spPr bwMode="auto">
          <a:xfrm>
            <a:off x="3135313" y="3821113"/>
            <a:ext cx="152400" cy="1524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96279" name="Line 23"/>
          <p:cNvSpPr>
            <a:spLocks noChangeShapeType="1"/>
          </p:cNvSpPr>
          <p:nvPr/>
        </p:nvSpPr>
        <p:spPr bwMode="auto">
          <a:xfrm flipH="1">
            <a:off x="3657600" y="3429000"/>
            <a:ext cx="2209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96280" name="AutoShape 24"/>
          <p:cNvSpPr>
            <a:spLocks noChangeArrowheads="1"/>
          </p:cNvSpPr>
          <p:nvPr/>
        </p:nvSpPr>
        <p:spPr bwMode="auto">
          <a:xfrm>
            <a:off x="3587750" y="3813175"/>
            <a:ext cx="152400" cy="1524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96281" name="Line 25"/>
          <p:cNvSpPr>
            <a:spLocks noChangeShapeType="1"/>
          </p:cNvSpPr>
          <p:nvPr/>
        </p:nvSpPr>
        <p:spPr bwMode="auto">
          <a:xfrm flipV="1">
            <a:off x="3657600" y="1981200"/>
            <a:ext cx="9144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96282" name="Line 26"/>
          <p:cNvSpPr>
            <a:spLocks noChangeShapeType="1"/>
          </p:cNvSpPr>
          <p:nvPr/>
        </p:nvSpPr>
        <p:spPr bwMode="auto">
          <a:xfrm flipV="1">
            <a:off x="3429000" y="19812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96283" name="Text Box 27"/>
          <p:cNvSpPr txBox="1">
            <a:spLocks noChangeArrowheads="1"/>
          </p:cNvSpPr>
          <p:nvPr/>
        </p:nvSpPr>
        <p:spPr bwMode="auto">
          <a:xfrm>
            <a:off x="2749550" y="2743200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a </a:t>
            </a:r>
          </a:p>
        </p:txBody>
      </p:sp>
      <p:sp>
        <p:nvSpPr>
          <p:cNvPr id="96284" name="Text Box 28"/>
          <p:cNvSpPr txBox="1">
            <a:spLocks noChangeArrowheads="1"/>
          </p:cNvSpPr>
          <p:nvPr/>
        </p:nvSpPr>
        <p:spPr bwMode="auto">
          <a:xfrm>
            <a:off x="3816350" y="2743200"/>
            <a:ext cx="304800" cy="33972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c </a:t>
            </a:r>
          </a:p>
        </p:txBody>
      </p:sp>
      <p:sp>
        <p:nvSpPr>
          <p:cNvPr id="96285" name="Text Box 29"/>
          <p:cNvSpPr txBox="1">
            <a:spLocks noChangeArrowheads="1"/>
          </p:cNvSpPr>
          <p:nvPr/>
        </p:nvSpPr>
        <p:spPr bwMode="auto">
          <a:xfrm>
            <a:off x="3282950" y="2743200"/>
            <a:ext cx="304800" cy="3397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600"/>
              <a:t>b </a:t>
            </a:r>
          </a:p>
        </p:txBody>
      </p:sp>
      <p:sp>
        <p:nvSpPr>
          <p:cNvPr id="96286" name="Rectangle 30"/>
          <p:cNvSpPr>
            <a:spLocks noChangeArrowheads="1"/>
          </p:cNvSpPr>
          <p:nvPr/>
        </p:nvSpPr>
        <p:spPr bwMode="auto">
          <a:xfrm>
            <a:off x="3505200" y="5486400"/>
            <a:ext cx="3810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6287" name="Line 31"/>
          <p:cNvSpPr>
            <a:spLocks noChangeShapeType="1"/>
          </p:cNvSpPr>
          <p:nvPr/>
        </p:nvSpPr>
        <p:spPr bwMode="auto">
          <a:xfrm flipV="1">
            <a:off x="2286000" y="6172200"/>
            <a:ext cx="3429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96290" name="Text Box 34"/>
          <p:cNvSpPr txBox="1">
            <a:spLocks noChangeArrowheads="1"/>
          </p:cNvSpPr>
          <p:nvPr/>
        </p:nvSpPr>
        <p:spPr bwMode="auto">
          <a:xfrm>
            <a:off x="0" y="8382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600" dirty="0"/>
              <a:t>Das Betrachtungsraster wird über den Messpunktevorrat geschoben.</a:t>
            </a:r>
          </a:p>
        </p:txBody>
      </p:sp>
    </p:spTree>
  </p:cSld>
  <p:clrMapOvr>
    <a:masterClrMapping/>
  </p:clrMapOvr>
  <p:transition advClick="0" advTm="2000"/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9966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9966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789</Words>
  <Application>Microsoft Office PowerPoint</Application>
  <PresentationFormat>Bildschirmpräsentation (4:3)</PresentationFormat>
  <Paragraphs>208</Paragraphs>
  <Slides>23</Slides>
  <Notes>20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6" baseType="lpstr">
      <vt:lpstr>Arial</vt:lpstr>
      <vt:lpstr>Times New Roman</vt:lpstr>
      <vt:lpstr>Standarddesign</vt:lpstr>
      <vt:lpstr>Die Lüftungsanalyse in der Excelmappe des Lüftungsloggers</vt:lpstr>
      <vt:lpstr>Die Lüftungsanalyse in der Excelmappe des Lüftungsloggers</vt:lpstr>
      <vt:lpstr>Die Lüftungsanalyse in der Excelmappe des Lüftungsloggers</vt:lpstr>
      <vt:lpstr>Die Lüftungsanalyse in der Excelmappe des Lüftungsloggers</vt:lpstr>
      <vt:lpstr>Die Lüftungsanalyse in der Excelmappe des Lüftungsloggers</vt:lpstr>
      <vt:lpstr>Die Lüftungsanalyse in der Excelmappe des Lüftungsloggers</vt:lpstr>
      <vt:lpstr>Die Lüftungsanalyse in der Excelmappe des Lüftungsloggers</vt:lpstr>
      <vt:lpstr>Die Lüftungsanalyse in der Excelmappe des Lüftungsloggers</vt:lpstr>
      <vt:lpstr>Die Lüftungsanalyse in der Excelmappe des Lüftungsloggers</vt:lpstr>
      <vt:lpstr>Die Lüftungsanalyse in der Excelmappe des Lüftungsloggers</vt:lpstr>
      <vt:lpstr>Die Lüftungsanalyse in der Excelmappe des Lüftungsloggers</vt:lpstr>
      <vt:lpstr>Die Lüftungsanalyse in der Excelmappe des Lüftungsloggers</vt:lpstr>
      <vt:lpstr>Die Lüftungsanalyse in der Excelmappe des Lüftungsloggers</vt:lpstr>
      <vt:lpstr>Die Lüftungsanalyse in der Excelmappe des Lüftungsloggers</vt:lpstr>
      <vt:lpstr>Die Lüftungsanalyse in der Excelmappe des Lüftungsloggers</vt:lpstr>
      <vt:lpstr>Die Lüftungsanalyse in der Excelmappe des Lüftungsloggers</vt:lpstr>
      <vt:lpstr>Die Lüftungsanalyse in der Excelmappe des Lüftungsloggers</vt:lpstr>
      <vt:lpstr>Die Lüftungsanalyse in der Excelmappe des Lüftungsloggers</vt:lpstr>
      <vt:lpstr>Die Lüftungsanalyse in der Excelmappe des Lüftungsloggers</vt:lpstr>
      <vt:lpstr>PowerPoint-Präsentation</vt:lpstr>
      <vt:lpstr>PowerPoint-Präsentation</vt:lpstr>
      <vt:lpstr>PowerPoint-Präsentation</vt:lpstr>
      <vt:lpstr>Ende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Lüftungslogger von www.luftdicht.de</dc:title>
  <dc:creator>ht</dc:creator>
  <cp:lastModifiedBy>Herbert Trauernicht</cp:lastModifiedBy>
  <cp:revision>76</cp:revision>
  <dcterms:created xsi:type="dcterms:W3CDTF">2008-04-05T09:49:07Z</dcterms:created>
  <dcterms:modified xsi:type="dcterms:W3CDTF">2019-03-13T10:16:07Z</dcterms:modified>
</cp:coreProperties>
</file>